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4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85" r:id="rId11"/>
    <p:sldId id="296" r:id="rId12"/>
    <p:sldId id="297" r:id="rId13"/>
    <p:sldId id="28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2604"/>
    <a:srgbClr val="2C150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86" autoAdjust="0"/>
  </p:normalViewPr>
  <p:slideViewPr>
    <p:cSldViewPr>
      <p:cViewPr varScale="1">
        <p:scale>
          <a:sx n="70" d="100"/>
          <a:sy n="70" d="100"/>
        </p:scale>
        <p:origin x="-900" y="-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YandexDisk\&#1055;&#1088;&#1077;&#1079;&#1077;&#1085;&#1090;&#1072;&#1094;&#1080;&#1080;\&#1055;&#1088;&#1086;&#1077;&#1082;&#1090;%202017\&#1057;&#1083;&#1072;&#1081;&#1076;&#1099;2017_new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YandexDisk\&#1055;&#1088;&#1077;&#1079;&#1077;&#1085;&#1090;&#1072;&#1094;&#1080;&#1080;\&#1055;&#1088;&#1086;&#1077;&#1082;&#1090;%202017\&#1057;&#1083;&#1072;&#1081;&#1076;&#1099;2017_new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YandexDisk\&#1055;&#1088;&#1077;&#1079;&#1077;&#1085;&#1090;&#1072;&#1094;&#1080;&#1080;\&#1055;&#1088;&#1086;&#1077;&#1082;&#1090;%202017\&#1057;&#1083;&#1072;&#1081;&#1076;&#1099;2017_new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YandexDisk\&#1055;&#1088;&#1077;&#1079;&#1077;&#1085;&#1090;&#1072;&#1094;&#1080;&#1080;\&#1055;&#1088;&#1086;&#1077;&#1082;&#1090;%202017\&#1057;&#1083;&#1072;&#1081;&#1076;&#1099;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YandexDisk\&#1055;&#1088;&#1077;&#1079;&#1077;&#1085;&#1090;&#1072;&#1094;&#1080;&#1080;\&#1055;&#1088;&#1086;&#1077;&#1082;&#1090;%202017\&#1057;&#1083;&#1072;&#1081;&#1076;&#1099;2017_new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YandexDisk\&#1055;&#1088;&#1077;&#1079;&#1077;&#1085;&#1090;&#1072;&#1094;&#1080;&#1080;\&#1055;&#1088;&#1086;&#1077;&#1082;&#1090;%202017\&#1057;&#1083;&#1072;&#1081;&#1076;&#1099;2017_new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YandexDisk\&#1055;&#1088;&#1077;&#1079;&#1077;&#1085;&#1090;&#1072;&#1094;&#1080;&#1080;\&#1055;&#1088;&#1086;&#1077;&#1082;&#1090;%202017\&#1057;&#1083;&#1072;&#1081;&#1076;&#1099;2017_new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YandexDisk\&#1055;&#1088;&#1077;&#1079;&#1077;&#1085;&#1090;&#1072;&#1094;&#1080;&#1080;\&#1055;&#1088;&#1086;&#1077;&#1082;&#1090;%202017\&#1057;&#1083;&#1072;&#1081;&#1076;&#1099;2017_new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YandexDisk\&#1055;&#1088;&#1077;&#1079;&#1077;&#1085;&#1090;&#1072;&#1094;&#1080;&#1080;\&#1055;&#1088;&#1086;&#1077;&#1082;&#1090;%202017\&#1057;&#1083;&#1072;&#1081;&#1076;&#1099;2017_new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YandexDisk\&#1055;&#1088;&#1077;&#1079;&#1077;&#1085;&#1090;&#1072;&#1094;&#1080;&#1080;\&#1055;&#1088;&#1086;&#1077;&#1082;&#1090;%202017\&#1057;&#1083;&#1072;&#1081;&#1076;&#1099;2017_new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"/>
          <c:y val="0"/>
          <c:w val="0.9203957197657987"/>
          <c:h val="1"/>
        </c:manualLayout>
      </c:layout>
      <c:bar3DChart>
        <c:barDir val="col"/>
        <c:grouping val="clustered"/>
        <c:ser>
          <c:idx val="0"/>
          <c:order val="0"/>
          <c:tx>
            <c:strRef>
              <c:f>[Слайды2017_new.xlsx]Лист1!$A$14</c:f>
              <c:strCache>
                <c:ptCount val="1"/>
                <c:pt idx="0">
                  <c:v>ДОХОДЫ - всего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6.3524329686586358E-18"/>
                  <c:y val="0.31518916574796391"/>
                </c:manualLayout>
              </c:layout>
              <c:showVal val="1"/>
            </c:dLbl>
            <c:dLbl>
              <c:idx val="1"/>
              <c:layout>
                <c:manualLayout>
                  <c:x val="2.7682397025297597E-3"/>
                  <c:y val="0.2363918743109727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29445303642243975"/>
                </c:manualLayout>
              </c:layout>
              <c:showVal val="1"/>
            </c:dLbl>
            <c:dLbl>
              <c:idx val="3"/>
              <c:layout>
                <c:manualLayout>
                  <c:x val="-1.384119851264879E-3"/>
                  <c:y val="0.2944530364224397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[Слайды2017_new.xlsx]Лист1!$B$13:$E$13</c:f>
              <c:strCache>
                <c:ptCount val="4"/>
                <c:pt idx="0">
                  <c:v>2016 год</c:v>
                </c:pt>
                <c:pt idx="1">
                  <c:v>2017 год </c:v>
                </c:pt>
                <c:pt idx="2">
                  <c:v>2018 год </c:v>
                </c:pt>
                <c:pt idx="3">
                  <c:v> 2018 год </c:v>
                </c:pt>
              </c:strCache>
            </c:strRef>
          </c:cat>
          <c:val>
            <c:numRef>
              <c:f>[Слайды2017_new.xlsx]Лист1!$B$14:$E$14</c:f>
              <c:numCache>
                <c:formatCode>#,##0.0</c:formatCode>
                <c:ptCount val="4"/>
                <c:pt idx="0">
                  <c:v>4390.1000000000004</c:v>
                </c:pt>
                <c:pt idx="1">
                  <c:v>3332.4</c:v>
                </c:pt>
                <c:pt idx="2">
                  <c:v>3300.3999999999996</c:v>
                </c:pt>
                <c:pt idx="3">
                  <c:v>3261</c:v>
                </c:pt>
              </c:numCache>
            </c:numRef>
          </c:val>
        </c:ser>
        <c:ser>
          <c:idx val="1"/>
          <c:order val="1"/>
          <c:tx>
            <c:strRef>
              <c:f>[Слайды2017_new.xlsx]Лист1!$A$15</c:f>
              <c:strCache>
                <c:ptCount val="1"/>
                <c:pt idx="0">
                  <c:v>РАСХОДЫ - всего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1.3858922520339839E-3"/>
                  <c:y val="0.3027474881526494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1980297085055359"/>
                </c:manualLayout>
              </c:layout>
              <c:showVal val="1"/>
            </c:dLbl>
            <c:dLbl>
              <c:idx val="2"/>
              <c:layout>
                <c:manualLayout>
                  <c:x val="-1.384119851264879E-3"/>
                  <c:y val="0.24053910017607757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0.22395019671565838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[Слайды2017_new.xlsx]Лист1!$B$13:$E$13</c:f>
              <c:strCache>
                <c:ptCount val="4"/>
                <c:pt idx="0">
                  <c:v>2016 год</c:v>
                </c:pt>
                <c:pt idx="1">
                  <c:v>2017 год </c:v>
                </c:pt>
                <c:pt idx="2">
                  <c:v>2018 год </c:v>
                </c:pt>
                <c:pt idx="3">
                  <c:v> 2018 год </c:v>
                </c:pt>
              </c:strCache>
            </c:strRef>
          </c:cat>
          <c:val>
            <c:numRef>
              <c:f>[Слайды2017_new.xlsx]Лист1!$B$15:$E$15</c:f>
              <c:numCache>
                <c:formatCode>#,##0.0</c:formatCode>
                <c:ptCount val="4"/>
                <c:pt idx="0">
                  <c:v>4530.7</c:v>
                </c:pt>
                <c:pt idx="1">
                  <c:v>3460.5</c:v>
                </c:pt>
                <c:pt idx="2">
                  <c:v>3300.4</c:v>
                </c:pt>
                <c:pt idx="3">
                  <c:v>3261</c:v>
                </c:pt>
              </c:numCache>
            </c:numRef>
          </c:val>
        </c:ser>
        <c:ser>
          <c:idx val="2"/>
          <c:order val="2"/>
          <c:tx>
            <c:strRef>
              <c:f>[Слайды2017_new.xlsx]Лист1!$A$16</c:f>
              <c:strCache>
                <c:ptCount val="1"/>
                <c:pt idx="0">
                  <c:v>ДЕФИЦИТ (-)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1.799355806644343E-2"/>
                  <c:y val="0.14515290527866739"/>
                </c:manualLayout>
              </c:layout>
              <c:showVal val="1"/>
            </c:dLbl>
            <c:dLbl>
              <c:idx val="1"/>
              <c:layout>
                <c:manualLayout>
                  <c:x val="1.6609438215178501E-2"/>
                  <c:y val="0.1493001311437723"/>
                </c:manualLayout>
              </c:layout>
              <c:showVal val="1"/>
            </c:dLbl>
            <c:dLbl>
              <c:idx val="2"/>
              <c:layout>
                <c:manualLayout>
                  <c:x val="1.3841198512648789E-2"/>
                  <c:y val="-2.9030581055733487E-2"/>
                </c:manualLayout>
              </c:layout>
              <c:showVal val="1"/>
            </c:dLbl>
            <c:dLbl>
              <c:idx val="3"/>
              <c:layout>
                <c:manualLayout>
                  <c:x val="1.7993558066443531E-2"/>
                  <c:y val="-3.317780692083828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[Слайды2017_new.xlsx]Лист1!$B$13:$E$13</c:f>
              <c:strCache>
                <c:ptCount val="4"/>
                <c:pt idx="0">
                  <c:v>2016 год</c:v>
                </c:pt>
                <c:pt idx="1">
                  <c:v>2017 год </c:v>
                </c:pt>
                <c:pt idx="2">
                  <c:v>2018 год </c:v>
                </c:pt>
                <c:pt idx="3">
                  <c:v> 2018 год </c:v>
                </c:pt>
              </c:strCache>
            </c:strRef>
          </c:cat>
          <c:val>
            <c:numRef>
              <c:f>[Слайды2017_new.xlsx]Лист1!$B$16:$E$16</c:f>
              <c:numCache>
                <c:formatCode>#,##0.0</c:formatCode>
                <c:ptCount val="4"/>
                <c:pt idx="0">
                  <c:v>-140.59999999999945</c:v>
                </c:pt>
                <c:pt idx="1">
                  <c:v>-128.09999999999991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gapWidth val="100"/>
        <c:gapDepth val="100"/>
        <c:shape val="box"/>
        <c:axId val="37301248"/>
        <c:axId val="37713792"/>
        <c:axId val="0"/>
      </c:bar3DChart>
      <c:catAx>
        <c:axId val="37301248"/>
        <c:scaling>
          <c:orientation val="minMax"/>
        </c:scaling>
        <c:axPos val="b"/>
        <c:tickLblPos val="nextTo"/>
        <c:spPr>
          <a:ln>
            <a:noFill/>
          </a:ln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37713792"/>
        <c:crosses val="autoZero"/>
        <c:auto val="1"/>
        <c:lblAlgn val="ctr"/>
        <c:lblOffset val="0"/>
      </c:catAx>
      <c:valAx>
        <c:axId val="37713792"/>
        <c:scaling>
          <c:orientation val="minMax"/>
        </c:scaling>
        <c:delete val="1"/>
        <c:axPos val="l"/>
        <c:numFmt formatCode="#,##0.0" sourceLinked="1"/>
        <c:tickLblPos val="none"/>
        <c:crossAx val="37301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060361997369891"/>
          <c:y val="0.13452816978677379"/>
          <c:w val="0.17108037171029303"/>
          <c:h val="0.35354578014869931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spPr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30"/>
      <c:perspective val="30"/>
    </c:view3D>
    <c:plotArea>
      <c:layout>
        <c:manualLayout>
          <c:layoutTarget val="inner"/>
          <c:xMode val="edge"/>
          <c:yMode val="edge"/>
          <c:x val="0.11979493310773487"/>
          <c:y val="1.2729082716761155E-2"/>
          <c:w val="0.83689133554128092"/>
          <c:h val="0.80042129168184972"/>
        </c:manualLayout>
      </c:layout>
      <c:pie3D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explosion val="25"/>
          <c:dLbls>
            <c:dLbl>
              <c:idx val="0"/>
              <c:layout>
                <c:manualLayout>
                  <c:x val="-4.6616422965143458E-3"/>
                  <c:y val="-4.2019803186557743E-2"/>
                </c:manualLayout>
              </c:layout>
              <c:showVal val="1"/>
              <c:showPercent val="1"/>
              <c:separator>; </c:separator>
            </c:dLbl>
            <c:dLbl>
              <c:idx val="1"/>
              <c:layout>
                <c:manualLayout>
                  <c:x val="4.5282047039420133E-3"/>
                  <c:y val="-5.056571014089925E-2"/>
                </c:manualLayout>
              </c:layout>
              <c:showVal val="1"/>
              <c:showPercent val="1"/>
              <c:separator>; </c:separator>
            </c:dLbl>
            <c:dLbl>
              <c:idx val="2"/>
              <c:layout>
                <c:manualLayout>
                  <c:x val="-0.11929153978975576"/>
                  <c:y val="-0.13051750626821682"/>
                </c:manualLayout>
              </c:layout>
              <c:showVal val="1"/>
              <c:showPercent val="1"/>
              <c:separator>; </c:separator>
            </c:dLbl>
            <c:dLbl>
              <c:idx val="3"/>
              <c:layout>
                <c:manualLayout>
                  <c:x val="-4.2896961270183477E-2"/>
                  <c:y val="0.17724004272096783"/>
                </c:manualLayout>
              </c:layout>
              <c:showVal val="1"/>
              <c:showPercent val="1"/>
              <c:separator>; </c:separator>
            </c:dLbl>
            <c:dLbl>
              <c:idx val="4"/>
              <c:layout>
                <c:manualLayout>
                  <c:x val="-0.1516126822646317"/>
                  <c:y val="0.1287818241700919"/>
                </c:manualLayout>
              </c:layout>
              <c:showVal val="1"/>
              <c:showPercent val="1"/>
              <c:separator>; </c:separator>
            </c:dLbl>
            <c:dLbl>
              <c:idx val="5"/>
              <c:layout>
                <c:manualLayout>
                  <c:x val="0.21510899176119844"/>
                  <c:y val="-0.2684827118196918"/>
                </c:manualLayout>
              </c:layout>
              <c:showVal val="1"/>
              <c:showPercent val="1"/>
              <c:separator>; </c:separator>
            </c:dLbl>
            <c:dLbl>
              <c:idx val="6"/>
              <c:layout>
                <c:manualLayout>
                  <c:x val="-5.673532920388466E-2"/>
                  <c:y val="5.1476862331491097E-2"/>
                </c:manualLayout>
              </c:layout>
              <c:showVal val="1"/>
              <c:showPercent val="1"/>
              <c:separator>; </c:separator>
            </c:dLbl>
            <c:dLbl>
              <c:idx val="7"/>
              <c:layout>
                <c:manualLayout>
                  <c:x val="-2.7626153658337586E-2"/>
                  <c:y val="-5.0257662237552167E-2"/>
                </c:manualLayout>
              </c:layout>
              <c:showVal val="1"/>
              <c:showPercent val="1"/>
              <c:separator>; </c:separator>
            </c:dLbl>
            <c:dLbl>
              <c:idx val="8"/>
              <c:layout>
                <c:manualLayout>
                  <c:x val="-3.2325256800646912E-4"/>
                  <c:y val="5.5902594670540283E-2"/>
                </c:manualLayout>
              </c:layout>
              <c:showVal val="1"/>
              <c:showPercent val="1"/>
              <c:separator>; </c:separator>
            </c:dLbl>
            <c:dLbl>
              <c:idx val="9"/>
              <c:layout>
                <c:manualLayout>
                  <c:x val="-4.1727047177305666E-2"/>
                  <c:y val="0"/>
                </c:manualLayout>
              </c:layout>
              <c:showVal val="1"/>
              <c:showPercent val="1"/>
              <c:separator>; </c:separator>
            </c:dLbl>
            <c:numFmt formatCode="0.0%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Percent val="1"/>
            <c:separator>; </c:separator>
            <c:showLeaderLines val="1"/>
          </c:dLbls>
          <c:cat>
            <c:strRef>
              <c:f>[Слайды2017_new.xlsx]Лист9!$A$2:$A$11</c:f>
              <c:strCache>
                <c:ptCount val="10"/>
                <c:pt idx="0">
                  <c:v>Общегосударственные вопросы</c:v>
                </c:pt>
                <c:pt idx="1">
                  <c:v>Социальная политика</c:v>
                </c:pt>
                <c:pt idx="2">
                  <c:v>ЖКХ</c:v>
                </c:pt>
                <c:pt idx="3">
                  <c:v>Культура</c:v>
                </c:pt>
                <c:pt idx="4">
                  <c:v>Правоохранительная деятельность </c:v>
                </c:pt>
                <c:pt idx="5">
                  <c:v>Образование</c:v>
                </c:pt>
                <c:pt idx="6">
                  <c:v>СМИ</c:v>
                </c:pt>
                <c:pt idx="7">
                  <c:v>Обслуживание муниципального долга</c:v>
                </c:pt>
                <c:pt idx="8">
                  <c:v>Национальная экономика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[Слайды2017_new.xlsx]Лист9!$B$2:$B$11</c:f>
              <c:numCache>
                <c:formatCode>#,##0.0</c:formatCode>
                <c:ptCount val="10"/>
                <c:pt idx="0">
                  <c:v>245.4</c:v>
                </c:pt>
                <c:pt idx="1">
                  <c:v>135.4</c:v>
                </c:pt>
                <c:pt idx="2">
                  <c:v>463.9</c:v>
                </c:pt>
                <c:pt idx="3">
                  <c:v>90.3</c:v>
                </c:pt>
                <c:pt idx="4">
                  <c:v>3</c:v>
                </c:pt>
                <c:pt idx="5">
                  <c:v>1900</c:v>
                </c:pt>
                <c:pt idx="6">
                  <c:v>4.7</c:v>
                </c:pt>
                <c:pt idx="7">
                  <c:v>95.3</c:v>
                </c:pt>
                <c:pt idx="8">
                  <c:v>474</c:v>
                </c:pt>
                <c:pt idx="9">
                  <c:v>48.5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"/>
          <c:y val="0.80938185958051989"/>
          <c:w val="0.99488411389877074"/>
          <c:h val="0.19061814041948033"/>
        </c:manualLayout>
      </c:layout>
      <c:txPr>
        <a:bodyPr/>
        <a:lstStyle/>
        <a:p>
          <a:pPr>
            <a:defRPr sz="1250" b="1"/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"/>
          <c:y val="0"/>
          <c:w val="0.79848980415909565"/>
          <c:h val="0.90716827063283767"/>
        </c:manualLayout>
      </c:layout>
      <c:bar3DChart>
        <c:barDir val="col"/>
        <c:grouping val="stacked"/>
        <c:ser>
          <c:idx val="0"/>
          <c:order val="0"/>
          <c:tx>
            <c:strRef>
              <c:f>[Слайды2017_new.xlsx]Слайд2!$A$12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[Слайды2017_new.xlsx]Слайд2!$B$11:$E$11</c:f>
              <c:strCache>
                <c:ptCount val="4"/>
                <c:pt idx="0">
                  <c:v>2016 год</c:v>
                </c:pt>
                <c:pt idx="1">
                  <c:v>2017 год </c:v>
                </c:pt>
                <c:pt idx="2">
                  <c:v>2018 год </c:v>
                </c:pt>
                <c:pt idx="3">
                  <c:v>2019 год </c:v>
                </c:pt>
              </c:strCache>
            </c:strRef>
          </c:cat>
          <c:val>
            <c:numRef>
              <c:f>[Слайды2017_new.xlsx]Слайд2!$B$12:$E$12</c:f>
              <c:numCache>
                <c:formatCode>#,##0.0</c:formatCode>
                <c:ptCount val="4"/>
                <c:pt idx="0">
                  <c:v>1443.9</c:v>
                </c:pt>
                <c:pt idx="1">
                  <c:v>1454</c:v>
                </c:pt>
                <c:pt idx="2">
                  <c:v>1472.8</c:v>
                </c:pt>
                <c:pt idx="3">
                  <c:v>1489.4</c:v>
                </c:pt>
              </c:numCache>
            </c:numRef>
          </c:val>
        </c:ser>
        <c:ser>
          <c:idx val="1"/>
          <c:order val="1"/>
          <c:tx>
            <c:strRef>
              <c:f>[Слайды2017_new.xlsx]Слайд2!$A$13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800" b="1" i="0"/>
                </a:pPr>
                <a:endParaRPr lang="ru-RU"/>
              </a:p>
            </c:txPr>
            <c:showVal val="1"/>
          </c:dLbls>
          <c:cat>
            <c:strRef>
              <c:f>[Слайды2017_new.xlsx]Слайд2!$B$11:$E$11</c:f>
              <c:strCache>
                <c:ptCount val="4"/>
                <c:pt idx="0">
                  <c:v>2016 год</c:v>
                </c:pt>
                <c:pt idx="1">
                  <c:v>2017 год </c:v>
                </c:pt>
                <c:pt idx="2">
                  <c:v>2018 год </c:v>
                </c:pt>
                <c:pt idx="3">
                  <c:v>2019 год </c:v>
                </c:pt>
              </c:strCache>
            </c:strRef>
          </c:cat>
          <c:val>
            <c:numRef>
              <c:f>[Слайды2017_new.xlsx]Слайд2!$B$13:$E$13</c:f>
              <c:numCache>
                <c:formatCode>#,##0.0</c:formatCode>
                <c:ptCount val="4"/>
                <c:pt idx="0">
                  <c:v>345.2</c:v>
                </c:pt>
                <c:pt idx="1">
                  <c:v>207.7</c:v>
                </c:pt>
                <c:pt idx="2">
                  <c:v>209</c:v>
                </c:pt>
                <c:pt idx="3">
                  <c:v>208.6</c:v>
                </c:pt>
              </c:numCache>
            </c:numRef>
          </c:val>
        </c:ser>
        <c:ser>
          <c:idx val="2"/>
          <c:order val="2"/>
          <c:tx>
            <c:strRef>
              <c:f>[Слайды2017_new.xlsx]Слайд2!$A$14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[Слайды2017_new.xlsx]Слайд2!$B$11:$E$11</c:f>
              <c:strCache>
                <c:ptCount val="4"/>
                <c:pt idx="0">
                  <c:v>2016 год</c:v>
                </c:pt>
                <c:pt idx="1">
                  <c:v>2017 год </c:v>
                </c:pt>
                <c:pt idx="2">
                  <c:v>2018 год </c:v>
                </c:pt>
                <c:pt idx="3">
                  <c:v>2019 год </c:v>
                </c:pt>
              </c:strCache>
            </c:strRef>
          </c:cat>
          <c:val>
            <c:numRef>
              <c:f>[Слайды2017_new.xlsx]Слайд2!$B$14:$E$14</c:f>
              <c:numCache>
                <c:formatCode>#,##0.0</c:formatCode>
                <c:ptCount val="4"/>
                <c:pt idx="0">
                  <c:v>2601</c:v>
                </c:pt>
                <c:pt idx="1">
                  <c:v>1670.7</c:v>
                </c:pt>
                <c:pt idx="2">
                  <c:v>1618.6</c:v>
                </c:pt>
                <c:pt idx="3">
                  <c:v>1563</c:v>
                </c:pt>
              </c:numCache>
            </c:numRef>
          </c:val>
        </c:ser>
        <c:gapWidth val="100"/>
        <c:gapDepth val="100"/>
        <c:shape val="box"/>
        <c:axId val="44194816"/>
        <c:axId val="44208896"/>
        <c:axId val="0"/>
      </c:bar3DChart>
      <c:catAx>
        <c:axId val="44194816"/>
        <c:scaling>
          <c:orientation val="minMax"/>
        </c:scaling>
        <c:axPos val="b"/>
        <c:tickLblPos val="nextTo"/>
        <c:spPr>
          <a:ln>
            <a:noFill/>
          </a:ln>
        </c:spPr>
        <c:txPr>
          <a:bodyPr/>
          <a:lstStyle/>
          <a:p>
            <a:pPr>
              <a:defRPr sz="1800" b="1"/>
            </a:pPr>
            <a:endParaRPr lang="ru-RU"/>
          </a:p>
        </c:txPr>
        <c:crossAx val="44208896"/>
        <c:crosses val="autoZero"/>
        <c:auto val="1"/>
        <c:lblAlgn val="ctr"/>
        <c:lblOffset val="0"/>
      </c:catAx>
      <c:valAx>
        <c:axId val="44208896"/>
        <c:scaling>
          <c:orientation val="minMax"/>
        </c:scaling>
        <c:delete val="1"/>
        <c:axPos val="l"/>
        <c:numFmt formatCode="#,##0.0" sourceLinked="1"/>
        <c:tickLblPos val="none"/>
        <c:crossAx val="44194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959551963579282"/>
          <c:y val="0.10077747242302311"/>
          <c:w val="0.27863608258140771"/>
          <c:h val="0.57335427626856383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442777228258537E-3"/>
          <c:y val="3.4306325942437799E-3"/>
          <c:w val="0.76813346334920318"/>
          <c:h val="0.91861790735331939"/>
        </c:manualLayout>
      </c:layout>
      <c:bar3DChart>
        <c:barDir val="col"/>
        <c:grouping val="clustered"/>
        <c:ser>
          <c:idx val="0"/>
          <c:order val="0"/>
          <c:tx>
            <c:strRef>
              <c:f>Слайд3!$B$1</c:f>
              <c:strCache>
                <c:ptCount val="1"/>
                <c:pt idx="0">
                  <c:v>2016 год (первоначальный)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0"/>
                  <c:y val="0.29871641614783739"/>
                </c:manualLayout>
              </c:layout>
              <c:showVal val="1"/>
            </c:dLbl>
            <c:dLbl>
              <c:idx val="1"/>
              <c:layout>
                <c:manualLayout>
                  <c:x val="-6.0430553501089968E-17"/>
                  <c:y val="0.31116293348733037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Слайд3!$A$2:$A$3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Слайд3!$B$2:$B$3</c:f>
              <c:numCache>
                <c:formatCode>#,##0.0</c:formatCode>
                <c:ptCount val="2"/>
                <c:pt idx="0">
                  <c:v>3320.1</c:v>
                </c:pt>
                <c:pt idx="1">
                  <c:v>3460.7</c:v>
                </c:pt>
              </c:numCache>
            </c:numRef>
          </c:val>
        </c:ser>
        <c:ser>
          <c:idx val="1"/>
          <c:order val="1"/>
          <c:tx>
            <c:strRef>
              <c:f>Слайд3!$C$1</c:f>
              <c:strCache>
                <c:ptCount val="1"/>
                <c:pt idx="0">
                  <c:v>2016 год (уточненный)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1.6481250436363823E-3"/>
                  <c:y val="0.44185112054182529"/>
                </c:manualLayout>
              </c:layout>
              <c:showVal val="1"/>
            </c:dLbl>
            <c:dLbl>
              <c:idx val="1"/>
              <c:layout>
                <c:manualLayout>
                  <c:x val="6.0430553501089968E-17"/>
                  <c:y val="0.4325164775473894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Слайд3!$A$2:$A$3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Слайд3!$C$2:$C$3</c:f>
              <c:numCache>
                <c:formatCode>#,##0.0</c:formatCode>
                <c:ptCount val="2"/>
                <c:pt idx="0">
                  <c:v>4390.1000000000004</c:v>
                </c:pt>
                <c:pt idx="1">
                  <c:v>4530.7</c:v>
                </c:pt>
              </c:numCache>
            </c:numRef>
          </c:val>
        </c:ser>
        <c:ser>
          <c:idx val="2"/>
          <c:order val="2"/>
          <c:tx>
            <c:strRef>
              <c:f>Слайд3!$D$1</c:f>
              <c:strCache>
                <c:ptCount val="1"/>
                <c:pt idx="0">
                  <c:v>Проект на 2017 год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3.2962500872727638E-3"/>
                  <c:y val="0.28938152814321738"/>
                </c:manualLayout>
              </c:layout>
              <c:showVal val="1"/>
            </c:dLbl>
            <c:dLbl>
              <c:idx val="1"/>
              <c:layout>
                <c:manualLayout>
                  <c:x val="1.6481250436363823E-3"/>
                  <c:y val="0.28938152814321738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Слайд3!$A$2:$A$3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Слайд3!$D$2:$D$3</c:f>
              <c:numCache>
                <c:formatCode>#,##0.0</c:formatCode>
                <c:ptCount val="2"/>
                <c:pt idx="0">
                  <c:v>3332.4</c:v>
                </c:pt>
                <c:pt idx="1">
                  <c:v>3460.5</c:v>
                </c:pt>
              </c:numCache>
            </c:numRef>
          </c:val>
        </c:ser>
        <c:shape val="box"/>
        <c:axId val="34087296"/>
        <c:axId val="34088832"/>
        <c:axId val="0"/>
      </c:bar3DChart>
      <c:catAx>
        <c:axId val="34087296"/>
        <c:scaling>
          <c:orientation val="minMax"/>
        </c:scaling>
        <c:axPos val="b"/>
        <c:tickLblPos val="nextTo"/>
        <c:spPr>
          <a:ln>
            <a:noFill/>
          </a:ln>
        </c:spPr>
        <c:txPr>
          <a:bodyPr/>
          <a:lstStyle/>
          <a:p>
            <a:pPr>
              <a:defRPr sz="2000" b="1"/>
            </a:pPr>
            <a:endParaRPr lang="ru-RU"/>
          </a:p>
        </c:txPr>
        <c:crossAx val="34088832"/>
        <c:crosses val="autoZero"/>
        <c:auto val="1"/>
        <c:lblAlgn val="ctr"/>
        <c:lblOffset val="0"/>
      </c:catAx>
      <c:valAx>
        <c:axId val="34088832"/>
        <c:scaling>
          <c:orientation val="minMax"/>
          <c:max val="4500"/>
        </c:scaling>
        <c:delete val="1"/>
        <c:axPos val="l"/>
        <c:majorGridlines>
          <c:spPr>
            <a:ln>
              <a:noFill/>
            </a:ln>
          </c:spPr>
        </c:majorGridlines>
        <c:numFmt formatCode="#,##0.0" sourceLinked="1"/>
        <c:tickLblPos val="none"/>
        <c:crossAx val="34087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45914713292429"/>
          <c:y val="0.20400821960164778"/>
          <c:w val="0.23324460277980302"/>
          <c:h val="0.52663934476436491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120"/>
      <c:perspective val="30"/>
    </c:view3D>
    <c:plotArea>
      <c:layout>
        <c:manualLayout>
          <c:layoutTarget val="inner"/>
          <c:xMode val="edge"/>
          <c:yMode val="edge"/>
          <c:x val="0"/>
          <c:y val="4.6136101499423317E-3"/>
          <c:w val="0.71971194676180361"/>
          <c:h val="0.99538638985005701"/>
        </c:manualLayout>
      </c:layout>
      <c:pie3D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explosion val="25"/>
          <c:dLbls>
            <c:dLbl>
              <c:idx val="0"/>
              <c:layout>
                <c:manualLayout>
                  <c:x val="0.18735906258022972"/>
                  <c:y val="-0.23149707239770398"/>
                </c:manualLayout>
              </c:layout>
              <c:showPercent val="1"/>
            </c:dLbl>
            <c:dLbl>
              <c:idx val="2"/>
              <c:layout>
                <c:manualLayout>
                  <c:x val="-0.10327629736031091"/>
                  <c:y val="7.2556382624152871E-2"/>
                </c:manualLayout>
              </c:layout>
              <c:showPercent val="1"/>
            </c:dLbl>
            <c:dLbl>
              <c:idx val="3"/>
              <c:layout>
                <c:manualLayout>
                  <c:x val="-1.365141714265122E-2"/>
                  <c:y val="-0.16538520920179095"/>
                </c:manualLayout>
              </c:layout>
              <c:showPercent val="1"/>
            </c:dLbl>
            <c:dLbl>
              <c:idx val="4"/>
              <c:layout>
                <c:manualLayout>
                  <c:x val="-0.15566239119037911"/>
                  <c:y val="-0.10522620506997711"/>
                </c:manualLayout>
              </c:layout>
              <c:showPercent val="1"/>
            </c:dLbl>
            <c:numFmt formatCode="0.0%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[Слайды2017_new.xlsx]Слайд4!$A$2:$A$6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Земельный налог</c:v>
                </c:pt>
                <c:pt idx="3">
                  <c:v>Другие налоговые доходы</c:v>
                </c:pt>
                <c:pt idx="4">
                  <c:v>Неналоговые доходы </c:v>
                </c:pt>
              </c:strCache>
            </c:strRef>
          </c:cat>
          <c:val>
            <c:numRef>
              <c:f>[Слайды2017_new.xlsx]Слайд4!$B$2:$B$6</c:f>
              <c:numCache>
                <c:formatCode>#,##0.0</c:formatCode>
                <c:ptCount val="5"/>
                <c:pt idx="0">
                  <c:v>945.5</c:v>
                </c:pt>
                <c:pt idx="1">
                  <c:v>205</c:v>
                </c:pt>
                <c:pt idx="2">
                  <c:v>210.7</c:v>
                </c:pt>
                <c:pt idx="3">
                  <c:v>92.8</c:v>
                </c:pt>
                <c:pt idx="4">
                  <c:v>207.7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172073971302787"/>
          <c:y val="4.1339763325432072E-2"/>
          <c:w val="0.28279260286972135"/>
          <c:h val="0.86034440617709185"/>
        </c:manualLayout>
      </c:layout>
      <c:txPr>
        <a:bodyPr/>
        <a:lstStyle/>
        <a:p>
          <a:pPr>
            <a:defRPr sz="1300" b="1"/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4.7640562501572274E-2"/>
          <c:y val="1.8471486956845046E-2"/>
          <c:w val="0.53631399908877209"/>
          <c:h val="0.67720467595412914"/>
        </c:manualLayout>
      </c:layout>
      <c:bar3DChart>
        <c:barDir val="col"/>
        <c:grouping val="stacked"/>
        <c:ser>
          <c:idx val="0"/>
          <c:order val="0"/>
          <c:tx>
            <c:strRef>
              <c:f>[Слайды2017_new.xlsx]Слайд5!$A$2</c:f>
              <c:strCache>
                <c:ptCount val="1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9.9437512527560667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9.9437512527560667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9.9437512527560667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1364287146006983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[Слайды2017_new.xlsx]Слайд5!$B$1:$E$1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[Слайды2017_new.xlsx]Слайд5!$B$2:$E$2</c:f>
              <c:numCache>
                <c:formatCode>#,##0.0</c:formatCode>
                <c:ptCount val="4"/>
                <c:pt idx="0">
                  <c:v>178.7</c:v>
                </c:pt>
                <c:pt idx="1">
                  <c:v>118.1</c:v>
                </c:pt>
                <c:pt idx="2">
                  <c:v>122.7</c:v>
                </c:pt>
                <c:pt idx="3">
                  <c:v>122.9</c:v>
                </c:pt>
              </c:numCache>
            </c:numRef>
          </c:val>
        </c:ser>
        <c:ser>
          <c:idx val="1"/>
          <c:order val="1"/>
          <c:tx>
            <c:strRef>
              <c:f>[Слайды2017_new.xlsx]Слайд5!$A$3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9.9518293398959505E-3"/>
                  <c:y val="2.7745917507975929E-17"/>
                </c:manualLayout>
              </c:layout>
              <c:showVal val="1"/>
            </c:dLbl>
            <c:dLbl>
              <c:idx val="1"/>
              <c:layout>
                <c:manualLayout>
                  <c:x val="7.1026794662543344E-3"/>
                  <c:y val="5.5491835015951827E-17"/>
                </c:manualLayout>
              </c:layout>
              <c:showVal val="1"/>
            </c:dLbl>
            <c:dLbl>
              <c:idx val="2"/>
              <c:layout>
                <c:manualLayout>
                  <c:x val="5.6867596227976836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5.6867596227976836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[Слайды2017_new.xlsx]Слайд5!$B$1:$E$1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[Слайды2017_new.xlsx]Слайд5!$B$3:$E$3</c:f>
              <c:numCache>
                <c:formatCode>#,##0.0</c:formatCode>
                <c:ptCount val="4"/>
                <c:pt idx="0">
                  <c:v>119.7</c:v>
                </c:pt>
                <c:pt idx="1">
                  <c:v>39</c:v>
                </c:pt>
                <c:pt idx="2">
                  <c:v>34.1</c:v>
                </c:pt>
                <c:pt idx="3">
                  <c:v>32</c:v>
                </c:pt>
              </c:numCache>
            </c:numRef>
          </c:val>
        </c:ser>
        <c:ser>
          <c:idx val="2"/>
          <c:order val="2"/>
          <c:tx>
            <c:strRef>
              <c:f>[Слайды2017_new.xlsx]Слайд5!$A$4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5.6825942250748069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136518845014961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8.5238913376122112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5.6825942250748572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[Слайды2017_new.xlsx]Слайд5!$B$1:$E$1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[Слайды2017_new.xlsx]Слайд5!$B$4:$E$4</c:f>
              <c:numCache>
                <c:formatCode>#,##0.0</c:formatCode>
                <c:ptCount val="4"/>
                <c:pt idx="0">
                  <c:v>24.8</c:v>
                </c:pt>
                <c:pt idx="1">
                  <c:v>32.5</c:v>
                </c:pt>
                <c:pt idx="2">
                  <c:v>33.800000000000004</c:v>
                </c:pt>
                <c:pt idx="3">
                  <c:v>35.1</c:v>
                </c:pt>
              </c:numCache>
            </c:numRef>
          </c:val>
        </c:ser>
        <c:ser>
          <c:idx val="3"/>
          <c:order val="3"/>
          <c:tx>
            <c:strRef>
              <c:f>[Слайды2017_new.xlsx]Слайд5!$A$5</c:f>
              <c:strCache>
                <c:ptCount val="1"/>
                <c:pt idx="0">
                  <c:v>Доходы от оказания платных услуг и компенсации затрат государства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3.6963937548184951E-2"/>
                  <c:y val="-9.0805869920233939E-3"/>
                </c:manualLayout>
              </c:layout>
              <c:showVal val="1"/>
            </c:dLbl>
            <c:dLbl>
              <c:idx val="1"/>
              <c:layout>
                <c:manualLayout>
                  <c:x val="-3.6963937548184972E-2"/>
                  <c:y val="-6.0537246613489243E-3"/>
                </c:manualLayout>
              </c:layout>
              <c:showVal val="1"/>
            </c:dLbl>
            <c:dLbl>
              <c:idx val="2"/>
              <c:layout>
                <c:manualLayout>
                  <c:x val="-3.4120557736786079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3.2698867831086671E-2"/>
                  <c:y val="-3.0268623306744613E-3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[Слайды2017_new.xlsx]Слайд5!$B$1:$E$1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[Слайды2017_new.xlsx]Слайд5!$B$5:$E$5</c:f>
              <c:numCache>
                <c:formatCode>#,##0.0</c:formatCode>
                <c:ptCount val="4"/>
                <c:pt idx="0">
                  <c:v>3.6</c:v>
                </c:pt>
                <c:pt idx="1">
                  <c:v>3</c:v>
                </c:pt>
                <c:pt idx="2">
                  <c:v>3.1</c:v>
                </c:pt>
                <c:pt idx="3">
                  <c:v>3.3</c:v>
                </c:pt>
              </c:numCache>
            </c:numRef>
          </c:val>
        </c:ser>
        <c:ser>
          <c:idx val="4"/>
          <c:order val="4"/>
          <c:tx>
            <c:strRef>
              <c:f>[Слайды2017_new.xlsx]Слайд5!$A$6</c:f>
              <c:strCache>
                <c:ptCount val="1"/>
                <c:pt idx="0">
                  <c:v>Платежи при  пользовании природными ресурсами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5.9710976039375703E-2"/>
                  <c:y val="-1.5134311653372305E-2"/>
                </c:manualLayout>
              </c:layout>
              <c:showVal val="1"/>
            </c:dLbl>
            <c:dLbl>
              <c:idx val="1"/>
              <c:layout>
                <c:manualLayout>
                  <c:x val="5.9710864095288627E-2"/>
                  <c:y val="-1.8161173984046767E-2"/>
                </c:manualLayout>
              </c:layout>
              <c:showVal val="1"/>
            </c:dLbl>
            <c:dLbl>
              <c:idx val="2"/>
              <c:layout>
                <c:manualLayout>
                  <c:x val="5.6867596227976838E-2"/>
                  <c:y val="-2.1188036314721232E-2"/>
                </c:manualLayout>
              </c:layout>
              <c:showVal val="1"/>
            </c:dLbl>
            <c:dLbl>
              <c:idx val="3"/>
              <c:layout>
                <c:manualLayout>
                  <c:x val="5.9710976039375703E-2"/>
                  <c:y val="-2.42148986453956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[Слайды2017_new.xlsx]Слайд5!$B$1:$E$1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[Слайды2017_new.xlsx]Слайд5!$B$6:$E$6</c:f>
              <c:numCache>
                <c:formatCode>#,##0.0</c:formatCode>
                <c:ptCount val="4"/>
                <c:pt idx="0">
                  <c:v>8</c:v>
                </c:pt>
                <c:pt idx="1">
                  <c:v>7.2</c:v>
                </c:pt>
                <c:pt idx="2">
                  <c:v>7.6</c:v>
                </c:pt>
                <c:pt idx="3">
                  <c:v>7.9</c:v>
                </c:pt>
              </c:numCache>
            </c:numRef>
          </c:val>
        </c:ser>
        <c:ser>
          <c:idx val="5"/>
          <c:order val="5"/>
          <c:tx>
            <c:strRef>
              <c:f>[Слайды2017_new.xlsx]Слайд5!$A$7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8.5301394341965233E-3"/>
                  <c:y val="-3.6322347968093555E-2"/>
                </c:manualLayout>
              </c:layout>
              <c:showVal val="1"/>
            </c:dLbl>
            <c:dLbl>
              <c:idx val="1"/>
              <c:layout>
                <c:manualLayout>
                  <c:x val="7.1084495284971039E-3"/>
                  <c:y val="-3.0268623306744607E-2"/>
                </c:manualLayout>
              </c:layout>
              <c:showVal val="1"/>
            </c:dLbl>
            <c:dLbl>
              <c:idx val="2"/>
              <c:layout>
                <c:manualLayout>
                  <c:x val="7.1084495284971039E-3"/>
                  <c:y val="-3.3295485637419076E-2"/>
                </c:manualLayout>
              </c:layout>
              <c:showVal val="1"/>
            </c:dLbl>
            <c:dLbl>
              <c:idx val="3"/>
              <c:layout>
                <c:manualLayout>
                  <c:x val="9.9518293398959505E-3"/>
                  <c:y val="-3.026862330674460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[Слайды2017_new.xlsx]Слайд5!$B$1:$E$1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[Слайды2017_new.xlsx]Слайд5!$B$7:$E$7</c:f>
              <c:numCache>
                <c:formatCode>#,##0.0</c:formatCode>
                <c:ptCount val="4"/>
                <c:pt idx="0">
                  <c:v>10.4</c:v>
                </c:pt>
                <c:pt idx="1">
                  <c:v>7.9</c:v>
                </c:pt>
                <c:pt idx="2">
                  <c:v>7.7</c:v>
                </c:pt>
                <c:pt idx="3">
                  <c:v>7.4</c:v>
                </c:pt>
              </c:numCache>
            </c:numRef>
          </c:val>
        </c:ser>
        <c:gapWidth val="100"/>
        <c:gapDepth val="100"/>
        <c:shape val="cylinder"/>
        <c:axId val="34530048"/>
        <c:axId val="34531584"/>
        <c:axId val="0"/>
      </c:bar3DChart>
      <c:catAx>
        <c:axId val="34530048"/>
        <c:scaling>
          <c:orientation val="minMax"/>
        </c:scaling>
        <c:axPos val="b"/>
        <c:tickLblPos val="nextTo"/>
        <c:spPr>
          <a:ln>
            <a:noFill/>
          </a:ln>
        </c:spPr>
        <c:txPr>
          <a:bodyPr/>
          <a:lstStyle/>
          <a:p>
            <a:pPr>
              <a:defRPr sz="1600" b="1"/>
            </a:pPr>
            <a:endParaRPr lang="ru-RU"/>
          </a:p>
        </c:txPr>
        <c:crossAx val="34531584"/>
        <c:crosses val="autoZero"/>
        <c:auto val="1"/>
        <c:lblAlgn val="ctr"/>
        <c:lblOffset val="0"/>
      </c:catAx>
      <c:valAx>
        <c:axId val="34531584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34530048"/>
        <c:crosses val="autoZero"/>
        <c:crossBetween val="between"/>
        <c:majorUnit val="50"/>
      </c:valAx>
    </c:plotArea>
    <c:legend>
      <c:legendPos val="b"/>
      <c:layout>
        <c:manualLayout>
          <c:xMode val="edge"/>
          <c:yMode val="edge"/>
          <c:x val="0"/>
          <c:y val="0.74314466450902739"/>
          <c:w val="1"/>
          <c:h val="0.256855335490973"/>
        </c:manualLayout>
      </c:layout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6819474010859864"/>
          <c:y val="0.84722222222222221"/>
        </c:manualLayout>
      </c:layout>
      <c:txPr>
        <a:bodyPr/>
        <a:lstStyle/>
        <a:p>
          <a:pPr>
            <a:defRPr sz="2000"/>
          </a:pPr>
          <a:endParaRPr lang="ru-RU"/>
        </a:p>
      </c:txPr>
    </c:title>
    <c:view3D>
      <c:rotX val="30"/>
      <c:rotY val="150"/>
      <c:perspective val="30"/>
    </c:view3D>
    <c:plotArea>
      <c:layout>
        <c:manualLayout>
          <c:layoutTarget val="inner"/>
          <c:xMode val="edge"/>
          <c:yMode val="edge"/>
          <c:x val="0"/>
          <c:y val="4.5140711577719437E-3"/>
          <c:w val="1"/>
          <c:h val="0.94456000291630193"/>
        </c:manualLayout>
      </c:layout>
      <c:pie3DChart>
        <c:varyColors val="1"/>
        <c:ser>
          <c:idx val="0"/>
          <c:order val="0"/>
          <c:tx>
            <c:strRef>
              <c:f>[Слайды2017_new.xlsx]Слайд5!$C$1</c:f>
              <c:strCache>
                <c:ptCount val="1"/>
                <c:pt idx="0">
                  <c:v>2017 год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dLbls>
            <c:dLbl>
              <c:idx val="0"/>
              <c:layout>
                <c:manualLayout>
                  <c:x val="0.19093814822389546"/>
                  <c:y val="-0.1336971420239137"/>
                </c:manualLayout>
              </c:layout>
              <c:showPercent val="1"/>
            </c:dLbl>
            <c:dLbl>
              <c:idx val="1"/>
              <c:layout>
                <c:manualLayout>
                  <c:x val="-0.13315548550089021"/>
                  <c:y val="9.5796515018955961E-2"/>
                </c:manualLayout>
              </c:layout>
              <c:showPercent val="1"/>
            </c:dLbl>
            <c:dLbl>
              <c:idx val="2"/>
              <c:layout>
                <c:manualLayout>
                  <c:x val="-8.2471031872361253E-2"/>
                  <c:y val="-0.10907589676290463"/>
                </c:manualLayout>
              </c:layout>
              <c:showPercent val="1"/>
            </c:dLbl>
            <c:dLbl>
              <c:idx val="3"/>
              <c:layout>
                <c:manualLayout>
                  <c:x val="-4.6867515256451923E-4"/>
                  <c:y val="0.12977289297171188"/>
                </c:manualLayout>
              </c:layout>
              <c:showPercent val="1"/>
            </c:dLbl>
            <c:dLbl>
              <c:idx val="4"/>
              <c:layout>
                <c:manualLayout>
                  <c:x val="-0.11027782006414395"/>
                  <c:y val="0.19015347039953337"/>
                </c:manualLayout>
              </c:layout>
              <c:showPercent val="1"/>
            </c:dLbl>
            <c:dLbl>
              <c:idx val="5"/>
              <c:layout>
                <c:manualLayout>
                  <c:x val="-0.18330563311586195"/>
                  <c:y val="0.1549697433654128"/>
                </c:manualLayout>
              </c:layout>
              <c:showPercent val="1"/>
            </c:dLbl>
            <c:numFmt formatCode="0.0%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Percent val="1"/>
            <c:showLeaderLines val="1"/>
          </c:dLbls>
          <c:val>
            <c:numRef>
              <c:f>[Слайды2017_new.xlsx]Слайд5!$C$2:$C$7</c:f>
              <c:numCache>
                <c:formatCode>#,##0.0</c:formatCode>
                <c:ptCount val="6"/>
                <c:pt idx="0">
                  <c:v>118.1</c:v>
                </c:pt>
                <c:pt idx="1">
                  <c:v>39</c:v>
                </c:pt>
                <c:pt idx="2">
                  <c:v>32.5</c:v>
                </c:pt>
                <c:pt idx="3">
                  <c:v>3</c:v>
                </c:pt>
                <c:pt idx="4">
                  <c:v>7.2</c:v>
                </c:pt>
                <c:pt idx="5">
                  <c:v>7.9</c:v>
                </c:pt>
              </c:numCache>
            </c:numRef>
          </c:val>
        </c:ser>
      </c:pie3DChart>
    </c:plotArea>
    <c:plotVisOnly val="1"/>
    <c:dispBlanksAs val="zero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1.4639416154485411E-2"/>
          <c:y val="0.45833333333333326"/>
        </c:manualLayout>
      </c:layout>
      <c:txPr>
        <a:bodyPr/>
        <a:lstStyle/>
        <a:p>
          <a:pPr>
            <a:defRPr sz="200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25702778531993864"/>
          <c:y val="9.7106663750364544E-2"/>
          <c:w val="0.38458716955051486"/>
          <c:h val="0.85196741032370982"/>
        </c:manualLayout>
      </c:layout>
      <c:pieChart>
        <c:varyColors val="1"/>
        <c:ser>
          <c:idx val="0"/>
          <c:order val="0"/>
          <c:tx>
            <c:strRef>
              <c:f>[Слайды2017_new.xlsx]Слайд6!$C$1</c:f>
              <c:strCache>
                <c:ptCount val="1"/>
                <c:pt idx="0">
                  <c:v>2017 год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dLbls>
            <c:dLbl>
              <c:idx val="0"/>
              <c:layout>
                <c:manualLayout>
                  <c:x val="-9.4816560939287045E-2"/>
                  <c:y val="0.14777194517351991"/>
                </c:manualLayout>
              </c:layout>
              <c:showPercent val="1"/>
            </c:dLbl>
            <c:dLbl>
              <c:idx val="1"/>
              <c:layout>
                <c:manualLayout>
                  <c:x val="0.12153736660660364"/>
                  <c:y val="-0.19805373286672504"/>
                </c:manualLayout>
              </c:layout>
              <c:showPercent val="1"/>
            </c:dLbl>
            <c:dLbl>
              <c:idx val="2"/>
              <c:layout>
                <c:manualLayout>
                  <c:x val="7.0869597413176041E-2"/>
                  <c:y val="1.1574074074074073E-3"/>
                </c:manualLayout>
              </c:layout>
              <c:showPercent val="1"/>
            </c:dLbl>
            <c:numFmt formatCode="0.0%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[Слайды2017_new.xlsx]Слайд6!$A$3:$A$5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[Слайды2017_new.xlsx]Слайд6!$C$3:$C$5</c:f>
              <c:numCache>
                <c:formatCode>#,##0.0</c:formatCode>
                <c:ptCount val="3"/>
                <c:pt idx="0">
                  <c:v>435.5</c:v>
                </c:pt>
                <c:pt idx="1">
                  <c:v>1188.7</c:v>
                </c:pt>
                <c:pt idx="2">
                  <c:v>11.3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6280140531022989"/>
          <c:y val="0.29797754447360747"/>
          <c:w val="0.22465940973679235"/>
          <c:h val="0.39929972295129784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"/>
          <c:y val="7.5436103838093967E-3"/>
          <c:w val="1"/>
          <c:h val="0.8707907248043415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1.1220196353436188E-2"/>
                  <c:y val="0.24898507964794878"/>
                </c:manualLayout>
              </c:layout>
              <c:showVal val="1"/>
            </c:dLbl>
            <c:dLbl>
              <c:idx val="1"/>
              <c:layout>
                <c:manualLayout>
                  <c:x val="1.1220196353436188E-2"/>
                  <c:y val="0.31393770912132685"/>
                </c:manualLayout>
              </c:layout>
              <c:showVal val="1"/>
            </c:dLbl>
            <c:dLbl>
              <c:idx val="2"/>
              <c:layout>
                <c:manualLayout>
                  <c:x val="1.6830294530154277E-2"/>
                  <c:y val="0.25981051789351195"/>
                </c:manualLayout>
              </c:layout>
              <c:showVal val="1"/>
            </c:dLbl>
            <c:dLbl>
              <c:idx val="3"/>
              <c:layout>
                <c:manualLayout>
                  <c:x val="1.3090229079008883E-2"/>
                  <c:y val="0.24537660023276106"/>
                </c:manualLayout>
              </c:layout>
              <c:showVal val="1"/>
            </c:dLbl>
            <c:dLbl>
              <c:idx val="4"/>
              <c:layout>
                <c:manualLayout>
                  <c:x val="1.1220196353436188E-2"/>
                  <c:y val="0.23815964140238574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[Слайды2017_new.xlsx]Слайд7!$B$1:$F$1</c:f>
              <c:strCache>
                <c:ptCount val="5"/>
                <c:pt idx="0">
                  <c:v>Факт 2015 год</c:v>
                </c:pt>
                <c:pt idx="1">
                  <c:v>Уточнённый 2016 год</c:v>
                </c:pt>
                <c:pt idx="2">
                  <c:v>Проект 2017 год</c:v>
                </c:pt>
                <c:pt idx="3">
                  <c:v>Проект 2018 год</c:v>
                </c:pt>
                <c:pt idx="4">
                  <c:v>Проект 2019 год</c:v>
                </c:pt>
              </c:strCache>
            </c:strRef>
          </c:cat>
          <c:val>
            <c:numRef>
              <c:f>[Слайды2017_new.xlsx]Слайд7!$B$2:$F$2</c:f>
              <c:numCache>
                <c:formatCode>#,##0.0</c:formatCode>
                <c:ptCount val="5"/>
                <c:pt idx="0">
                  <c:v>3462</c:v>
                </c:pt>
                <c:pt idx="1">
                  <c:v>4530.7</c:v>
                </c:pt>
                <c:pt idx="2">
                  <c:v>3460.5</c:v>
                </c:pt>
                <c:pt idx="3">
                  <c:v>3300.4</c:v>
                </c:pt>
                <c:pt idx="4">
                  <c:v>3261</c:v>
                </c:pt>
              </c:numCache>
            </c:numRef>
          </c:val>
        </c:ser>
        <c:gapWidth val="100"/>
        <c:gapDepth val="100"/>
        <c:shape val="cylinder"/>
        <c:axId val="34608640"/>
        <c:axId val="34610176"/>
        <c:axId val="0"/>
      </c:bar3DChart>
      <c:catAx>
        <c:axId val="34608640"/>
        <c:scaling>
          <c:orientation val="minMax"/>
        </c:scaling>
        <c:axPos val="b"/>
        <c:tickLblPos val="nextTo"/>
        <c:spPr>
          <a:ln>
            <a:noFill/>
          </a:ln>
        </c:spPr>
        <c:txPr>
          <a:bodyPr/>
          <a:lstStyle/>
          <a:p>
            <a:pPr>
              <a:defRPr sz="1800" b="1"/>
            </a:pPr>
            <a:endParaRPr lang="ru-RU"/>
          </a:p>
        </c:txPr>
        <c:crossAx val="34610176"/>
        <c:crosses val="autoZero"/>
        <c:auto val="1"/>
        <c:lblAlgn val="ctr"/>
        <c:lblOffset val="100"/>
      </c:catAx>
      <c:valAx>
        <c:axId val="34610176"/>
        <c:scaling>
          <c:orientation val="minMax"/>
        </c:scaling>
        <c:delete val="1"/>
        <c:axPos val="l"/>
        <c:numFmt formatCode="#,##0.0" sourceLinked="1"/>
        <c:tickLblPos val="none"/>
        <c:crossAx val="34608640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5894903380979831E-2"/>
          <c:y val="2.7777777777777801E-2"/>
          <c:w val="0.46080788681902585"/>
          <c:h val="0.9436802886254112"/>
        </c:manualLayout>
      </c:layout>
      <c:doughnutChart>
        <c:varyColors val="1"/>
        <c:ser>
          <c:idx val="0"/>
          <c:order val="0"/>
          <c:tx>
            <c:strRef>
              <c:f>[Слайды2017_new.xlsx]Слайд8!$B$1</c:f>
              <c:strCache>
                <c:ptCount val="1"/>
                <c:pt idx="0">
                  <c:v>Сумма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2.090592334494774E-2"/>
                  <c:y val="-0.14351851851851852"/>
                </c:manualLayout>
              </c:layout>
              <c:showVal val="1"/>
            </c:dLbl>
            <c:dLbl>
              <c:idx val="1"/>
              <c:layout>
                <c:manualLayout>
                  <c:x val="8.3623693379791003E-2"/>
                  <c:y val="-0.11574074074074069"/>
                </c:manualLayout>
              </c:layout>
              <c:showVal val="1"/>
            </c:dLbl>
            <c:dLbl>
              <c:idx val="3"/>
              <c:layout>
                <c:manualLayout>
                  <c:x val="-8.3623693379791003E-2"/>
                  <c:y val="-0.13425925925925922"/>
                </c:manualLayout>
              </c:layout>
              <c:showVal val="1"/>
            </c:dLbl>
            <c:dLbl>
              <c:idx val="4"/>
              <c:layout>
                <c:manualLayout>
                  <c:x val="2.3228803716608595E-3"/>
                  <c:y val="-1.851851851851852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[Слайды2017_new.xlsx]Слайд8!$A$2:$A$6</c:f>
              <c:strCache>
                <c:ptCount val="5"/>
                <c:pt idx="0">
                  <c:v>Программы социальной направленности</c:v>
                </c:pt>
                <c:pt idx="1">
                  <c:v>Обеспечение безопасных условий жизнедеятельности </c:v>
                </c:pt>
                <c:pt idx="2">
                  <c:v>Программы в отрасли ЖКХ и дорожного хозяйства</c:v>
                </c:pt>
                <c:pt idx="3">
                  <c:v>Общего характера </c:v>
                </c:pt>
                <c:pt idx="4">
                  <c:v>Непрограммные расходы</c:v>
                </c:pt>
              </c:strCache>
            </c:strRef>
          </c:cat>
          <c:val>
            <c:numRef>
              <c:f>[Слайды2017_new.xlsx]Слайд8!$B$2:$B$6</c:f>
              <c:numCache>
                <c:formatCode>#,##0.0</c:formatCode>
                <c:ptCount val="5"/>
                <c:pt idx="0">
                  <c:v>2216.8000000000002</c:v>
                </c:pt>
                <c:pt idx="1">
                  <c:v>14.1</c:v>
                </c:pt>
                <c:pt idx="2">
                  <c:v>702.7</c:v>
                </c:pt>
                <c:pt idx="3">
                  <c:v>129.9</c:v>
                </c:pt>
                <c:pt idx="4">
                  <c:v>397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919979514755782"/>
          <c:y val="5.4527788660994725E-2"/>
          <c:w val="0.40686292262247731"/>
          <c:h val="0.91961368783238029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34FEE1-54FC-4E13-8173-0089C089F795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68EA33-26D4-437E-B114-CBDBA6A39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76EEDB-62FE-4DAA-BC69-91DC394857E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B7AC5B-B0F2-404D-817B-7CB7536CF3F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4E0590-CB5A-4940-BDC3-B9DE363F223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D5A6F-0353-4C51-A463-1E27E40DE33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80C381-3C4F-45F7-AD12-476CD43918F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CA5870-5078-4117-B20C-B48002B8A32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C3639D-FB8F-4E82-ADBA-7230284C75C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501AF1-FF11-4256-933E-4391FE9857F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48ADC2-074A-4DB3-A315-88ACD4C2E1D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0F6CAB-6251-47C5-9CCD-EA0B79E295D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5E5B98-A575-4896-B7F4-EF2FA8AC4FC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8B368D-65C4-4E3B-85B0-8CE8F84B8E7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84D150-BF10-4140-8825-D648130F62E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F0E4F-364A-4B23-B11C-5F82D796DA9C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7F9B9-6271-4CE2-8AE7-84A38AA63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C7A9B-9B0C-414F-B3E4-DDCDD42E3C6B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E5B63-1066-4F4B-82EF-5E92FBA17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E156-21AB-4643-ABD2-D159C0786EC1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1E528-10FD-430F-9181-76B3547F1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F4A42-016B-4DA0-8913-0781BCA3458A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78F1E-D930-47B6-AE6B-C3B1394D7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FB0DE-8523-4B13-8314-E659F4060EAB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1EAB6-BED8-4EEF-98CC-2A65BD481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2E39-6C6B-46CB-BD43-48C5BB6829A2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063F9-1A1E-4B84-89AE-DE42D1168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8D4E-3BB3-4CFD-BBDC-FBA5C0780E3F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EE6A7-CBD9-4BBE-B47F-EB6FC9F32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5D3F4-2F57-44B5-9F25-5BAA4C400ED6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6AAA0-35B6-449A-A53C-80869FDB7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53517-A3B2-4C5C-9BA3-EE71A1B02690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4AE4-B878-4BD9-917F-2EF8C5F50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62127-3D2D-4771-B4B2-013766DAE451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CA74A-8B02-4B04-88FC-AFB2F9477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D5829-A17D-4C2E-8755-06D84AC0DCAE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4F676-5A16-4D52-A45C-BAD7DB569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4B9B47-63F7-4BCB-84AD-414D013D0961}" type="datetimeFigureOut">
              <a:rPr lang="ru-RU"/>
              <a:pPr>
                <a:defRPr/>
              </a:pPr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30B7E8-AC11-4094-B44F-94C2B89E7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502604"/>
                </a:solidFill>
              </a:rPr>
              <a:t>Проект бюджета города Пскова на 201</a:t>
            </a:r>
            <a:r>
              <a:rPr lang="en-US" b="1">
                <a:solidFill>
                  <a:srgbClr val="502604"/>
                </a:solidFill>
              </a:rPr>
              <a:t>7</a:t>
            </a:r>
            <a:r>
              <a:rPr lang="ru-RU" b="1">
                <a:solidFill>
                  <a:srgbClr val="502604"/>
                </a:solidFill>
              </a:rPr>
              <a:t> год </a:t>
            </a:r>
            <a:br>
              <a:rPr lang="ru-RU" b="1">
                <a:solidFill>
                  <a:srgbClr val="502604"/>
                </a:solidFill>
              </a:rPr>
            </a:br>
            <a:r>
              <a:rPr lang="ru-RU" b="1">
                <a:solidFill>
                  <a:srgbClr val="502604"/>
                </a:solidFill>
              </a:rPr>
              <a:t>и плановый период 201</a:t>
            </a:r>
            <a:r>
              <a:rPr lang="en-US" b="1">
                <a:solidFill>
                  <a:srgbClr val="502604"/>
                </a:solidFill>
              </a:rPr>
              <a:t>8</a:t>
            </a:r>
            <a:r>
              <a:rPr lang="ru-RU" b="1">
                <a:solidFill>
                  <a:srgbClr val="502604"/>
                </a:solidFill>
              </a:rPr>
              <a:t> и 201</a:t>
            </a:r>
            <a:r>
              <a:rPr lang="en-US" b="1">
                <a:solidFill>
                  <a:srgbClr val="502604"/>
                </a:solidFill>
              </a:rPr>
              <a:t>9</a:t>
            </a:r>
            <a:r>
              <a:rPr lang="ru-RU" b="1">
                <a:solidFill>
                  <a:srgbClr val="502604"/>
                </a:solidFill>
              </a:rPr>
              <a:t> годов</a:t>
            </a: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>
                <a:solidFill>
                  <a:srgbClr val="502604"/>
                </a:solidFill>
              </a:rPr>
              <a:t>22 </a:t>
            </a:r>
            <a:r>
              <a:rPr lang="ru-RU" sz="1300" b="1">
                <a:solidFill>
                  <a:srgbClr val="502604"/>
                </a:solidFill>
              </a:rPr>
              <a:t>декабря 201</a:t>
            </a:r>
            <a:r>
              <a:rPr lang="en-US" sz="1300" b="1">
                <a:solidFill>
                  <a:srgbClr val="502604"/>
                </a:solidFill>
              </a:rPr>
              <a:t>6</a:t>
            </a:r>
            <a:r>
              <a:rPr lang="ru-RU" sz="1300" b="1">
                <a:solidFill>
                  <a:srgbClr val="502604"/>
                </a:solidFill>
              </a:rPr>
              <a:t> года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1138238" y="590550"/>
            <a:ext cx="7023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502604"/>
                </a:solidFill>
                <a:latin typeface="Calibri" pitchFamily="34" charset="0"/>
              </a:rPr>
              <a:t>Основные характеристики бюджета города Пскова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97825" y="938213"/>
            <a:ext cx="1073150" cy="3540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950" y="1268413"/>
          <a:ext cx="8963025" cy="2341562"/>
        </p:xfrm>
        <a:graphic>
          <a:graphicData uri="http://schemas.openxmlformats.org/drawingml/2006/table">
            <a:tbl>
              <a:tblPr/>
              <a:tblGrid>
                <a:gridCol w="2367282"/>
                <a:gridCol w="1319151"/>
                <a:gridCol w="1319151"/>
                <a:gridCol w="1319151"/>
                <a:gridCol w="1319151"/>
                <a:gridCol w="1319151"/>
              </a:tblGrid>
              <a:tr h="4661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первоначальный 2016 год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уточнённый 2016 год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проект 2017 год 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проект 2018 год 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проект 2019 год 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23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ДОХОДЫ - всего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3 320,1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4 390,1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3 332,4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3 300,4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3 261,0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101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Налоговые и неналоговые доходы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1 779,1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1 789,1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1 661,7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1 681,8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1 698,0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423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1 541,0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2 601,0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1 670,7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1 618,6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1 563,0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3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РАСХОДЫ - всего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3 460,7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4 530,7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3 460,5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3 300,4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3 261,0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423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ДЕФИЦИТ (-)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-140,6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-140,6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-128,1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3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ДЕФИЦИТ (%)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10,0%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8,5%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10,0%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36000" marR="36000" marT="762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0" y="3462570"/>
          <a:ext cx="9175506" cy="306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300" b="1">
                <a:solidFill>
                  <a:srgbClr val="502604"/>
                </a:solidFill>
              </a:rPr>
              <a:t>Проект бюджета города Пскова на 201</a:t>
            </a:r>
            <a:r>
              <a:rPr lang="en-US" sz="2300" b="1">
                <a:solidFill>
                  <a:srgbClr val="502604"/>
                </a:solidFill>
              </a:rPr>
              <a:t>7</a:t>
            </a:r>
            <a:r>
              <a:rPr lang="ru-RU" sz="2300" b="1">
                <a:solidFill>
                  <a:srgbClr val="502604"/>
                </a:solidFill>
              </a:rPr>
              <a:t> год </a:t>
            </a:r>
            <a:br>
              <a:rPr lang="ru-RU" sz="2300" b="1">
                <a:solidFill>
                  <a:srgbClr val="502604"/>
                </a:solidFill>
              </a:rPr>
            </a:br>
            <a:r>
              <a:rPr lang="ru-RU" sz="2300" b="1">
                <a:solidFill>
                  <a:srgbClr val="502604"/>
                </a:solidFill>
              </a:rPr>
              <a:t>и плановый период 201</a:t>
            </a:r>
            <a:r>
              <a:rPr lang="en-US" sz="2300" b="1">
                <a:solidFill>
                  <a:srgbClr val="502604"/>
                </a:solidFill>
              </a:rPr>
              <a:t>8</a:t>
            </a:r>
            <a:r>
              <a:rPr lang="ru-RU" sz="2300" b="1">
                <a:solidFill>
                  <a:srgbClr val="502604"/>
                </a:solidFill>
              </a:rPr>
              <a:t> и 201</a:t>
            </a:r>
            <a:r>
              <a:rPr lang="en-US" sz="2300" b="1">
                <a:solidFill>
                  <a:srgbClr val="502604"/>
                </a:solidFill>
              </a:rPr>
              <a:t>9</a:t>
            </a:r>
            <a:r>
              <a:rPr lang="ru-RU" sz="2300" b="1">
                <a:solidFill>
                  <a:srgbClr val="502604"/>
                </a:solidFill>
              </a:rPr>
              <a:t> годов</a:t>
            </a:r>
          </a:p>
        </p:txBody>
      </p:sp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>
                <a:solidFill>
                  <a:srgbClr val="502604"/>
                </a:solidFill>
              </a:rPr>
              <a:t>22 </a:t>
            </a:r>
            <a:r>
              <a:rPr lang="ru-RU" sz="1300" b="1">
                <a:solidFill>
                  <a:srgbClr val="502604"/>
                </a:solidFill>
              </a:rPr>
              <a:t>декабря 201</a:t>
            </a:r>
            <a:r>
              <a:rPr lang="en-US" sz="1300" b="1">
                <a:solidFill>
                  <a:srgbClr val="502604"/>
                </a:solidFill>
              </a:rPr>
              <a:t>6</a:t>
            </a:r>
            <a:r>
              <a:rPr lang="ru-RU" sz="1300" b="1">
                <a:solidFill>
                  <a:srgbClr val="502604"/>
                </a:solidFill>
              </a:rPr>
              <a:t> года</a:t>
            </a:r>
          </a:p>
        </p:txBody>
      </p:sp>
      <p:sp>
        <p:nvSpPr>
          <p:cNvPr id="32771" name="TextBox 5"/>
          <p:cNvSpPr txBox="1">
            <a:spLocks noChangeArrowheads="1"/>
          </p:cNvSpPr>
          <p:nvPr/>
        </p:nvSpPr>
        <p:spPr bwMode="auto">
          <a:xfrm>
            <a:off x="323850" y="879475"/>
            <a:ext cx="8609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502604"/>
                </a:solidFill>
                <a:latin typeface="Calibri" pitchFamily="34" charset="0"/>
              </a:rPr>
              <a:t>Дорожная деятельность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550" y="1346200"/>
            <a:ext cx="1071563" cy="3540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288" y="1773238"/>
          <a:ext cx="8353425" cy="4319587"/>
        </p:xfrm>
        <a:graphic>
          <a:graphicData uri="http://schemas.openxmlformats.org/drawingml/2006/table">
            <a:tbl>
              <a:tblPr/>
              <a:tblGrid>
                <a:gridCol w="5902736"/>
                <a:gridCol w="1225096"/>
                <a:gridCol w="1225096"/>
              </a:tblGrid>
              <a:tr h="319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 год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 год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9147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Содержание автомобильных дорог общего пользования местного значения, инженерных и искусственных сооружений на них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242,0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266,0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9147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Капитальный ремонт дорог общего пользования местного значения, инженерных и искусственных сооружений на них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115,6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17,5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9147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Строительство и реконструкция дорог общего пользования местного значения, инженерных и искусственных сооружений на них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164,9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77,4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172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Капитальный ремонт, ремонт дворовых территорий и проездов к ним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59,4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19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Повышение безопасности дорожного движения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14,4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19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ВСЕГО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596,3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462,9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502604"/>
                </a:solidFill>
              </a:rPr>
              <a:t>Проект бюджета города Пскова на 201</a:t>
            </a:r>
            <a:r>
              <a:rPr lang="en-US" b="1">
                <a:solidFill>
                  <a:srgbClr val="502604"/>
                </a:solidFill>
              </a:rPr>
              <a:t>7</a:t>
            </a:r>
            <a:r>
              <a:rPr lang="ru-RU" b="1">
                <a:solidFill>
                  <a:srgbClr val="502604"/>
                </a:solidFill>
              </a:rPr>
              <a:t> год </a:t>
            </a:r>
            <a:br>
              <a:rPr lang="ru-RU" b="1">
                <a:solidFill>
                  <a:srgbClr val="502604"/>
                </a:solidFill>
              </a:rPr>
            </a:br>
            <a:r>
              <a:rPr lang="ru-RU" b="1">
                <a:solidFill>
                  <a:srgbClr val="502604"/>
                </a:solidFill>
              </a:rPr>
              <a:t>и плановый период 201</a:t>
            </a:r>
            <a:r>
              <a:rPr lang="en-US" b="1">
                <a:solidFill>
                  <a:srgbClr val="502604"/>
                </a:solidFill>
              </a:rPr>
              <a:t>8</a:t>
            </a:r>
            <a:r>
              <a:rPr lang="ru-RU" b="1">
                <a:solidFill>
                  <a:srgbClr val="502604"/>
                </a:solidFill>
              </a:rPr>
              <a:t> и 201</a:t>
            </a:r>
            <a:r>
              <a:rPr lang="en-US" b="1">
                <a:solidFill>
                  <a:srgbClr val="502604"/>
                </a:solidFill>
              </a:rPr>
              <a:t>9</a:t>
            </a:r>
            <a:r>
              <a:rPr lang="ru-RU" b="1">
                <a:solidFill>
                  <a:srgbClr val="502604"/>
                </a:solidFill>
              </a:rPr>
              <a:t> годов</a:t>
            </a:r>
          </a:p>
        </p:txBody>
      </p:sp>
      <p:sp>
        <p:nvSpPr>
          <p:cNvPr id="34818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>
                <a:solidFill>
                  <a:srgbClr val="502604"/>
                </a:solidFill>
              </a:rPr>
              <a:t>22 </a:t>
            </a:r>
            <a:r>
              <a:rPr lang="ru-RU" sz="1300" b="1">
                <a:solidFill>
                  <a:srgbClr val="502604"/>
                </a:solidFill>
              </a:rPr>
              <a:t>декабря 201</a:t>
            </a:r>
            <a:r>
              <a:rPr lang="en-US" sz="1300" b="1">
                <a:solidFill>
                  <a:srgbClr val="502604"/>
                </a:solidFill>
              </a:rPr>
              <a:t>6</a:t>
            </a:r>
            <a:r>
              <a:rPr lang="ru-RU" sz="1300" b="1">
                <a:solidFill>
                  <a:srgbClr val="502604"/>
                </a:solidFill>
              </a:rPr>
              <a:t> года</a:t>
            </a:r>
          </a:p>
        </p:txBody>
      </p:sp>
      <p:sp>
        <p:nvSpPr>
          <p:cNvPr id="34819" name="TextBox 5"/>
          <p:cNvSpPr txBox="1">
            <a:spLocks noChangeArrowheads="1"/>
          </p:cNvSpPr>
          <p:nvPr/>
        </p:nvSpPr>
        <p:spPr bwMode="auto">
          <a:xfrm>
            <a:off x="7938" y="747713"/>
            <a:ext cx="9137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502604"/>
                </a:solidFill>
                <a:latin typeface="Calibri" pitchFamily="34" charset="0"/>
              </a:rPr>
              <a:t>Расходы бюджета города Пскова 2017 годы по отраслям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56550" y="1035050"/>
            <a:ext cx="1071563" cy="3540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35496" y="1268760"/>
          <a:ext cx="8992968" cy="5252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502604"/>
                </a:solidFill>
              </a:rPr>
              <a:t>Проект бюджета города Пскова на 201</a:t>
            </a:r>
            <a:r>
              <a:rPr lang="en-US" b="1">
                <a:solidFill>
                  <a:srgbClr val="502604"/>
                </a:solidFill>
              </a:rPr>
              <a:t>7</a:t>
            </a:r>
            <a:r>
              <a:rPr lang="ru-RU" b="1">
                <a:solidFill>
                  <a:srgbClr val="502604"/>
                </a:solidFill>
              </a:rPr>
              <a:t> год </a:t>
            </a:r>
            <a:br>
              <a:rPr lang="ru-RU" b="1">
                <a:solidFill>
                  <a:srgbClr val="502604"/>
                </a:solidFill>
              </a:rPr>
            </a:br>
            <a:r>
              <a:rPr lang="ru-RU" b="1">
                <a:solidFill>
                  <a:srgbClr val="502604"/>
                </a:solidFill>
              </a:rPr>
              <a:t>и плановый период 201</a:t>
            </a:r>
            <a:r>
              <a:rPr lang="en-US" b="1">
                <a:solidFill>
                  <a:srgbClr val="502604"/>
                </a:solidFill>
              </a:rPr>
              <a:t>8</a:t>
            </a:r>
            <a:r>
              <a:rPr lang="ru-RU" b="1">
                <a:solidFill>
                  <a:srgbClr val="502604"/>
                </a:solidFill>
              </a:rPr>
              <a:t> и 201</a:t>
            </a:r>
            <a:r>
              <a:rPr lang="en-US" b="1">
                <a:solidFill>
                  <a:srgbClr val="502604"/>
                </a:solidFill>
              </a:rPr>
              <a:t>9</a:t>
            </a:r>
            <a:r>
              <a:rPr lang="ru-RU" b="1">
                <a:solidFill>
                  <a:srgbClr val="502604"/>
                </a:solidFill>
              </a:rPr>
              <a:t> годов</a:t>
            </a:r>
          </a:p>
        </p:txBody>
      </p:sp>
      <p:sp>
        <p:nvSpPr>
          <p:cNvPr id="36866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>
                <a:solidFill>
                  <a:srgbClr val="502604"/>
                </a:solidFill>
              </a:rPr>
              <a:t>22 </a:t>
            </a:r>
            <a:r>
              <a:rPr lang="ru-RU" sz="1300" b="1">
                <a:solidFill>
                  <a:srgbClr val="502604"/>
                </a:solidFill>
              </a:rPr>
              <a:t>декабря 201</a:t>
            </a:r>
            <a:r>
              <a:rPr lang="en-US" sz="1300" b="1">
                <a:solidFill>
                  <a:srgbClr val="502604"/>
                </a:solidFill>
              </a:rPr>
              <a:t>6</a:t>
            </a:r>
            <a:r>
              <a:rPr lang="ru-RU" sz="1300" b="1">
                <a:solidFill>
                  <a:srgbClr val="502604"/>
                </a:solidFill>
              </a:rPr>
              <a:t> года</a:t>
            </a:r>
          </a:p>
        </p:txBody>
      </p:sp>
      <p:sp>
        <p:nvSpPr>
          <p:cNvPr id="36867" name="TextBox 5"/>
          <p:cNvSpPr txBox="1">
            <a:spLocks noChangeArrowheads="1"/>
          </p:cNvSpPr>
          <p:nvPr/>
        </p:nvSpPr>
        <p:spPr bwMode="auto">
          <a:xfrm>
            <a:off x="7938" y="950913"/>
            <a:ext cx="9137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502604"/>
                </a:solidFill>
                <a:latin typeface="Calibri" pitchFamily="34" charset="0"/>
              </a:rPr>
              <a:t>Основные характеристики бюджета города Пскова за 20</a:t>
            </a:r>
            <a:r>
              <a:rPr lang="en-US" sz="2200" b="1">
                <a:solidFill>
                  <a:srgbClr val="502604"/>
                </a:solidFill>
                <a:latin typeface="Calibri" pitchFamily="34" charset="0"/>
              </a:rPr>
              <a:t>16</a:t>
            </a:r>
            <a:r>
              <a:rPr lang="ru-RU" sz="2200" b="1">
                <a:solidFill>
                  <a:srgbClr val="502604"/>
                </a:solidFill>
                <a:latin typeface="Calibri" pitchFamily="34" charset="0"/>
              </a:rPr>
              <a:t>-201</a:t>
            </a:r>
            <a:r>
              <a:rPr lang="en-US" sz="2200" b="1">
                <a:solidFill>
                  <a:srgbClr val="502604"/>
                </a:solidFill>
                <a:latin typeface="Calibri" pitchFamily="34" charset="0"/>
              </a:rPr>
              <a:t>9 </a:t>
            </a:r>
            <a:r>
              <a:rPr lang="ru-RU" sz="2200" b="1">
                <a:solidFill>
                  <a:srgbClr val="502604"/>
                </a:solidFill>
                <a:latin typeface="Calibri" pitchFamily="34" charset="0"/>
              </a:rPr>
              <a:t>годы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0175" y="1922463"/>
            <a:ext cx="1071563" cy="3540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950" y="2492375"/>
          <a:ext cx="8928100" cy="2886075"/>
        </p:xfrm>
        <a:graphic>
          <a:graphicData uri="http://schemas.openxmlformats.org/drawingml/2006/table">
            <a:tbl>
              <a:tblPr/>
              <a:tblGrid>
                <a:gridCol w="2284491"/>
                <a:gridCol w="949214"/>
                <a:gridCol w="949214"/>
                <a:gridCol w="949214"/>
                <a:gridCol w="949214"/>
                <a:gridCol w="949214"/>
                <a:gridCol w="949214"/>
                <a:gridCol w="949214"/>
              </a:tblGrid>
              <a:tr h="14041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 план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 проект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 в %  к 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 проект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 в % к 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2019 проект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2019 в % к 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61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4 390,1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3 332,4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3 300,4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3 261,0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61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4 530,7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3 460,5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3 300,4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3 261,0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80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Дефицит - / профицит +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3" descr="C:\Users\4E-6yPAIIIKA\Desktop\Безымянный.pn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0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502604"/>
                </a:solidFill>
              </a:rPr>
              <a:t>Проект бюджета города Пскова на 201</a:t>
            </a:r>
            <a:r>
              <a:rPr lang="en-US" b="1">
                <a:solidFill>
                  <a:srgbClr val="502604"/>
                </a:solidFill>
              </a:rPr>
              <a:t>7</a:t>
            </a:r>
            <a:r>
              <a:rPr lang="ru-RU" b="1">
                <a:solidFill>
                  <a:srgbClr val="502604"/>
                </a:solidFill>
              </a:rPr>
              <a:t> год </a:t>
            </a:r>
            <a:br>
              <a:rPr lang="ru-RU" b="1">
                <a:solidFill>
                  <a:srgbClr val="502604"/>
                </a:solidFill>
              </a:rPr>
            </a:br>
            <a:r>
              <a:rPr lang="ru-RU" b="1">
                <a:solidFill>
                  <a:srgbClr val="502604"/>
                </a:solidFill>
              </a:rPr>
              <a:t>и плановый период 201</a:t>
            </a:r>
            <a:r>
              <a:rPr lang="en-US" b="1">
                <a:solidFill>
                  <a:srgbClr val="502604"/>
                </a:solidFill>
              </a:rPr>
              <a:t>8</a:t>
            </a:r>
            <a:r>
              <a:rPr lang="ru-RU" b="1">
                <a:solidFill>
                  <a:srgbClr val="502604"/>
                </a:solidFill>
              </a:rPr>
              <a:t> и 201</a:t>
            </a:r>
            <a:r>
              <a:rPr lang="en-US" b="1">
                <a:solidFill>
                  <a:srgbClr val="502604"/>
                </a:solidFill>
              </a:rPr>
              <a:t>9</a:t>
            </a:r>
            <a:r>
              <a:rPr lang="ru-RU" b="1">
                <a:solidFill>
                  <a:srgbClr val="502604"/>
                </a:solidFill>
              </a:rPr>
              <a:t> годов</a:t>
            </a:r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>
                <a:solidFill>
                  <a:srgbClr val="502604"/>
                </a:solidFill>
              </a:rPr>
              <a:t>22 </a:t>
            </a:r>
            <a:r>
              <a:rPr lang="ru-RU" sz="1300" b="1">
                <a:solidFill>
                  <a:srgbClr val="502604"/>
                </a:solidFill>
              </a:rPr>
              <a:t>декабря 201</a:t>
            </a:r>
            <a:r>
              <a:rPr lang="en-US" sz="1300" b="1">
                <a:solidFill>
                  <a:srgbClr val="502604"/>
                </a:solidFill>
              </a:rPr>
              <a:t>6</a:t>
            </a:r>
            <a:r>
              <a:rPr lang="ru-RU" sz="1300" b="1">
                <a:solidFill>
                  <a:srgbClr val="502604"/>
                </a:solidFill>
              </a:rPr>
              <a:t>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502604"/>
                </a:solidFill>
              </a:rPr>
              <a:t>Проект бюджета города Пскова на 201</a:t>
            </a:r>
            <a:r>
              <a:rPr lang="en-US" b="1">
                <a:solidFill>
                  <a:srgbClr val="502604"/>
                </a:solidFill>
              </a:rPr>
              <a:t>7</a:t>
            </a:r>
            <a:r>
              <a:rPr lang="ru-RU" b="1">
                <a:solidFill>
                  <a:srgbClr val="502604"/>
                </a:solidFill>
              </a:rPr>
              <a:t> год </a:t>
            </a:r>
            <a:br>
              <a:rPr lang="ru-RU" b="1">
                <a:solidFill>
                  <a:srgbClr val="502604"/>
                </a:solidFill>
              </a:rPr>
            </a:br>
            <a:r>
              <a:rPr lang="ru-RU" b="1">
                <a:solidFill>
                  <a:srgbClr val="502604"/>
                </a:solidFill>
              </a:rPr>
              <a:t>и плановый период 201</a:t>
            </a:r>
            <a:r>
              <a:rPr lang="en-US" b="1">
                <a:solidFill>
                  <a:srgbClr val="502604"/>
                </a:solidFill>
              </a:rPr>
              <a:t>8</a:t>
            </a:r>
            <a:r>
              <a:rPr lang="ru-RU" b="1">
                <a:solidFill>
                  <a:srgbClr val="502604"/>
                </a:solidFill>
              </a:rPr>
              <a:t> и 201</a:t>
            </a:r>
            <a:r>
              <a:rPr lang="en-US" b="1">
                <a:solidFill>
                  <a:srgbClr val="502604"/>
                </a:solidFill>
              </a:rPr>
              <a:t>9</a:t>
            </a:r>
            <a:r>
              <a:rPr lang="ru-RU" b="1">
                <a:solidFill>
                  <a:srgbClr val="502604"/>
                </a:solidFill>
              </a:rPr>
              <a:t> годов</a:t>
            </a: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>
                <a:solidFill>
                  <a:srgbClr val="502604"/>
                </a:solidFill>
              </a:rPr>
              <a:t>22 </a:t>
            </a:r>
            <a:r>
              <a:rPr lang="ru-RU" sz="1300" b="1">
                <a:solidFill>
                  <a:srgbClr val="502604"/>
                </a:solidFill>
              </a:rPr>
              <a:t>декабря 201</a:t>
            </a:r>
            <a:r>
              <a:rPr lang="en-US" sz="1300" b="1">
                <a:solidFill>
                  <a:srgbClr val="502604"/>
                </a:solidFill>
              </a:rPr>
              <a:t>6</a:t>
            </a:r>
            <a:r>
              <a:rPr lang="ru-RU" sz="1300" b="1">
                <a:solidFill>
                  <a:srgbClr val="502604"/>
                </a:solidFill>
              </a:rPr>
              <a:t> года</a:t>
            </a: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2384425" y="590550"/>
            <a:ext cx="4530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502604"/>
                </a:solidFill>
                <a:latin typeface="Calibri" pitchFamily="34" charset="0"/>
              </a:rPr>
              <a:t>Динамика доходов 2016-2019 гг.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97825" y="765175"/>
            <a:ext cx="1073150" cy="3540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950" y="1125538"/>
          <a:ext cx="8928100" cy="1955800"/>
        </p:xfrm>
        <a:graphic>
          <a:graphicData uri="http://schemas.openxmlformats.org/drawingml/2006/table">
            <a:tbl>
              <a:tblPr/>
              <a:tblGrid>
                <a:gridCol w="2889244"/>
                <a:gridCol w="1509937"/>
                <a:gridCol w="1509937"/>
                <a:gridCol w="1509937"/>
                <a:gridCol w="1509937"/>
              </a:tblGrid>
              <a:tr h="546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параметра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уточнённый 2016 год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проект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год 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проект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год 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проект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2019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год 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83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ДОХОДЫ - всего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4 390,1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3 332,4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3 300,4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3 261,0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83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Налоговые доходы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1 443,9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1 454,0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1 472,8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1 489,4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83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Неналоговые доходы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345,2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207,7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209,0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208,6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461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Безвозмездные поступления 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2 601,0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1 670,7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1 618,6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1 563,0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0" y="2996952"/>
          <a:ext cx="9137650" cy="3524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502604"/>
                </a:solidFill>
              </a:rPr>
              <a:t>Проект бюджета города Пскова на 201</a:t>
            </a:r>
            <a:r>
              <a:rPr lang="en-US" b="1">
                <a:solidFill>
                  <a:srgbClr val="502604"/>
                </a:solidFill>
              </a:rPr>
              <a:t>7</a:t>
            </a:r>
            <a:r>
              <a:rPr lang="ru-RU" b="1">
                <a:solidFill>
                  <a:srgbClr val="502604"/>
                </a:solidFill>
              </a:rPr>
              <a:t> год </a:t>
            </a:r>
            <a:br>
              <a:rPr lang="ru-RU" b="1">
                <a:solidFill>
                  <a:srgbClr val="502604"/>
                </a:solidFill>
              </a:rPr>
            </a:br>
            <a:r>
              <a:rPr lang="ru-RU" b="1">
                <a:solidFill>
                  <a:srgbClr val="502604"/>
                </a:solidFill>
              </a:rPr>
              <a:t>и плановый период 201</a:t>
            </a:r>
            <a:r>
              <a:rPr lang="en-US" b="1">
                <a:solidFill>
                  <a:srgbClr val="502604"/>
                </a:solidFill>
              </a:rPr>
              <a:t>8</a:t>
            </a:r>
            <a:r>
              <a:rPr lang="ru-RU" b="1">
                <a:solidFill>
                  <a:srgbClr val="502604"/>
                </a:solidFill>
              </a:rPr>
              <a:t> и 201</a:t>
            </a:r>
            <a:r>
              <a:rPr lang="en-US" b="1">
                <a:solidFill>
                  <a:srgbClr val="502604"/>
                </a:solidFill>
              </a:rPr>
              <a:t>9</a:t>
            </a:r>
            <a:r>
              <a:rPr lang="ru-RU" b="1">
                <a:solidFill>
                  <a:srgbClr val="502604"/>
                </a:solidFill>
              </a:rPr>
              <a:t> годов</a:t>
            </a:r>
          </a:p>
        </p:txBody>
      </p:sp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>
                <a:solidFill>
                  <a:srgbClr val="502604"/>
                </a:solidFill>
              </a:rPr>
              <a:t>22 </a:t>
            </a:r>
            <a:r>
              <a:rPr lang="ru-RU" sz="1300" b="1">
                <a:solidFill>
                  <a:srgbClr val="502604"/>
                </a:solidFill>
              </a:rPr>
              <a:t>декабря 201</a:t>
            </a:r>
            <a:r>
              <a:rPr lang="en-US" sz="1300" b="1">
                <a:solidFill>
                  <a:srgbClr val="502604"/>
                </a:solidFill>
              </a:rPr>
              <a:t>6</a:t>
            </a:r>
            <a:r>
              <a:rPr lang="ru-RU" sz="1300" b="1">
                <a:solidFill>
                  <a:srgbClr val="502604"/>
                </a:solidFill>
              </a:rPr>
              <a:t> года</a:t>
            </a:r>
          </a:p>
        </p:txBody>
      </p:sp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455613" y="727075"/>
            <a:ext cx="83883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502604"/>
                </a:solidFill>
                <a:latin typeface="Calibri" pitchFamily="34" charset="0"/>
              </a:rPr>
              <a:t>Изменения основных характеристик бюджета города Пскова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88250" y="1057275"/>
            <a:ext cx="1071563" cy="3540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0" y="1188132"/>
          <a:ext cx="9144000" cy="5409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502604"/>
                </a:solidFill>
              </a:rPr>
              <a:t>Проект бюджета города Пскова на 201</a:t>
            </a:r>
            <a:r>
              <a:rPr lang="en-US" b="1">
                <a:solidFill>
                  <a:srgbClr val="502604"/>
                </a:solidFill>
              </a:rPr>
              <a:t>7</a:t>
            </a:r>
            <a:r>
              <a:rPr lang="ru-RU" b="1">
                <a:solidFill>
                  <a:srgbClr val="502604"/>
                </a:solidFill>
              </a:rPr>
              <a:t> год </a:t>
            </a:r>
            <a:br>
              <a:rPr lang="ru-RU" b="1">
                <a:solidFill>
                  <a:srgbClr val="502604"/>
                </a:solidFill>
              </a:rPr>
            </a:br>
            <a:r>
              <a:rPr lang="ru-RU" b="1">
                <a:solidFill>
                  <a:srgbClr val="502604"/>
                </a:solidFill>
              </a:rPr>
              <a:t>и плановый период 201</a:t>
            </a:r>
            <a:r>
              <a:rPr lang="en-US" b="1">
                <a:solidFill>
                  <a:srgbClr val="502604"/>
                </a:solidFill>
              </a:rPr>
              <a:t>8</a:t>
            </a:r>
            <a:r>
              <a:rPr lang="ru-RU" b="1">
                <a:solidFill>
                  <a:srgbClr val="502604"/>
                </a:solidFill>
              </a:rPr>
              <a:t> и 201</a:t>
            </a:r>
            <a:r>
              <a:rPr lang="en-US" b="1">
                <a:solidFill>
                  <a:srgbClr val="502604"/>
                </a:solidFill>
              </a:rPr>
              <a:t>9</a:t>
            </a:r>
            <a:r>
              <a:rPr lang="ru-RU" b="1">
                <a:solidFill>
                  <a:srgbClr val="502604"/>
                </a:solidFill>
              </a:rPr>
              <a:t> годов</a:t>
            </a:r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>
                <a:solidFill>
                  <a:srgbClr val="502604"/>
                </a:solidFill>
              </a:rPr>
              <a:t>22 </a:t>
            </a:r>
            <a:r>
              <a:rPr lang="ru-RU" sz="1300" b="1">
                <a:solidFill>
                  <a:srgbClr val="502604"/>
                </a:solidFill>
              </a:rPr>
              <a:t>декабря 201</a:t>
            </a:r>
            <a:r>
              <a:rPr lang="en-US" sz="1300" b="1">
                <a:solidFill>
                  <a:srgbClr val="502604"/>
                </a:solidFill>
              </a:rPr>
              <a:t>6</a:t>
            </a:r>
            <a:r>
              <a:rPr lang="ru-RU" sz="1300" b="1">
                <a:solidFill>
                  <a:srgbClr val="502604"/>
                </a:solidFill>
              </a:rPr>
              <a:t> года</a:t>
            </a: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241300" y="663575"/>
            <a:ext cx="8816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502604"/>
                </a:solidFill>
                <a:latin typeface="Calibri" pitchFamily="34" charset="0"/>
              </a:rPr>
              <a:t>Объем и структура налоговых и неналоговых доходов 2017 года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97825" y="1130300"/>
            <a:ext cx="1073150" cy="3540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288" y="1844675"/>
          <a:ext cx="3168650" cy="3529013"/>
        </p:xfrm>
        <a:graphic>
          <a:graphicData uri="http://schemas.openxmlformats.org/drawingml/2006/table">
            <a:tbl>
              <a:tblPr/>
              <a:tblGrid>
                <a:gridCol w="1662600"/>
                <a:gridCol w="808644"/>
                <a:gridCol w="697107"/>
              </a:tblGrid>
              <a:tr h="584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Доход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Сумма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Уд. вес,%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03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НДФЛ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945,5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56,9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03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ЕНВД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205,0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12,3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841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Земельный налог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210,7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12,7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8645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Другие налоговые доходы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92,8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5,6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841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Неналоговые доходы 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207,7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12,5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037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ВСЕГО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1 661,7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/>
        </p:nvGraphicFramePr>
        <p:xfrm>
          <a:off x="3707904" y="1844824"/>
          <a:ext cx="5362639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502604"/>
                </a:solidFill>
              </a:rPr>
              <a:t>Проект бюджета города Пскова на 201</a:t>
            </a:r>
            <a:r>
              <a:rPr lang="en-US" b="1">
                <a:solidFill>
                  <a:srgbClr val="502604"/>
                </a:solidFill>
              </a:rPr>
              <a:t>7</a:t>
            </a:r>
            <a:r>
              <a:rPr lang="ru-RU" b="1">
                <a:solidFill>
                  <a:srgbClr val="502604"/>
                </a:solidFill>
              </a:rPr>
              <a:t> год </a:t>
            </a:r>
            <a:br>
              <a:rPr lang="ru-RU" b="1">
                <a:solidFill>
                  <a:srgbClr val="502604"/>
                </a:solidFill>
              </a:rPr>
            </a:br>
            <a:r>
              <a:rPr lang="ru-RU" b="1">
                <a:solidFill>
                  <a:srgbClr val="502604"/>
                </a:solidFill>
              </a:rPr>
              <a:t>и плановый период 201</a:t>
            </a:r>
            <a:r>
              <a:rPr lang="en-US" b="1">
                <a:solidFill>
                  <a:srgbClr val="502604"/>
                </a:solidFill>
              </a:rPr>
              <a:t>8</a:t>
            </a:r>
            <a:r>
              <a:rPr lang="ru-RU" b="1">
                <a:solidFill>
                  <a:srgbClr val="502604"/>
                </a:solidFill>
              </a:rPr>
              <a:t> и 201</a:t>
            </a:r>
            <a:r>
              <a:rPr lang="en-US" b="1">
                <a:solidFill>
                  <a:srgbClr val="502604"/>
                </a:solidFill>
              </a:rPr>
              <a:t>9</a:t>
            </a:r>
            <a:r>
              <a:rPr lang="ru-RU" b="1">
                <a:solidFill>
                  <a:srgbClr val="502604"/>
                </a:solidFill>
              </a:rPr>
              <a:t> годов</a:t>
            </a:r>
          </a:p>
        </p:txBody>
      </p:sp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>
                <a:solidFill>
                  <a:srgbClr val="502604"/>
                </a:solidFill>
              </a:rPr>
              <a:t>22 </a:t>
            </a:r>
            <a:r>
              <a:rPr lang="ru-RU" sz="1300" b="1">
                <a:solidFill>
                  <a:srgbClr val="502604"/>
                </a:solidFill>
              </a:rPr>
              <a:t>декабря 201</a:t>
            </a:r>
            <a:r>
              <a:rPr lang="en-US" sz="1300" b="1">
                <a:solidFill>
                  <a:srgbClr val="502604"/>
                </a:solidFill>
              </a:rPr>
              <a:t>6</a:t>
            </a:r>
            <a:r>
              <a:rPr lang="ru-RU" sz="1300" b="1">
                <a:solidFill>
                  <a:srgbClr val="502604"/>
                </a:solidFill>
              </a:rPr>
              <a:t> года</a:t>
            </a:r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1328738" y="663575"/>
            <a:ext cx="66421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502604"/>
                </a:solidFill>
                <a:latin typeface="Calibri" pitchFamily="34" charset="0"/>
              </a:rPr>
              <a:t>Объем и структура неналоговых доходов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97825" y="981075"/>
            <a:ext cx="1073150" cy="3540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102210" y="1186299"/>
          <a:ext cx="8939579" cy="5335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5405830" y="1351082"/>
          <a:ext cx="3673821" cy="3803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502604"/>
                </a:solidFill>
              </a:rPr>
              <a:t>Проект бюджета города Пскова на 201</a:t>
            </a:r>
            <a:r>
              <a:rPr lang="en-US" b="1">
                <a:solidFill>
                  <a:srgbClr val="502604"/>
                </a:solidFill>
              </a:rPr>
              <a:t>7</a:t>
            </a:r>
            <a:r>
              <a:rPr lang="ru-RU" b="1">
                <a:solidFill>
                  <a:srgbClr val="502604"/>
                </a:solidFill>
              </a:rPr>
              <a:t> год </a:t>
            </a:r>
            <a:br>
              <a:rPr lang="ru-RU" b="1">
                <a:solidFill>
                  <a:srgbClr val="502604"/>
                </a:solidFill>
              </a:rPr>
            </a:br>
            <a:r>
              <a:rPr lang="ru-RU" b="1">
                <a:solidFill>
                  <a:srgbClr val="502604"/>
                </a:solidFill>
              </a:rPr>
              <a:t>и плановый период 201</a:t>
            </a:r>
            <a:r>
              <a:rPr lang="en-US" b="1">
                <a:solidFill>
                  <a:srgbClr val="502604"/>
                </a:solidFill>
              </a:rPr>
              <a:t>8</a:t>
            </a:r>
            <a:r>
              <a:rPr lang="ru-RU" b="1">
                <a:solidFill>
                  <a:srgbClr val="502604"/>
                </a:solidFill>
              </a:rPr>
              <a:t> и 201</a:t>
            </a:r>
            <a:r>
              <a:rPr lang="en-US" b="1">
                <a:solidFill>
                  <a:srgbClr val="502604"/>
                </a:solidFill>
              </a:rPr>
              <a:t>9</a:t>
            </a:r>
            <a:r>
              <a:rPr lang="ru-RU" b="1">
                <a:solidFill>
                  <a:srgbClr val="502604"/>
                </a:solidFill>
              </a:rPr>
              <a:t> годов</a:t>
            </a:r>
          </a:p>
        </p:txBody>
      </p:sp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>
                <a:solidFill>
                  <a:srgbClr val="502604"/>
                </a:solidFill>
              </a:rPr>
              <a:t>22 </a:t>
            </a:r>
            <a:r>
              <a:rPr lang="ru-RU" sz="1300" b="1">
                <a:solidFill>
                  <a:srgbClr val="502604"/>
                </a:solidFill>
              </a:rPr>
              <a:t>декабря 201</a:t>
            </a:r>
            <a:r>
              <a:rPr lang="en-US" sz="1300" b="1">
                <a:solidFill>
                  <a:srgbClr val="502604"/>
                </a:solidFill>
              </a:rPr>
              <a:t>6</a:t>
            </a:r>
            <a:r>
              <a:rPr lang="ru-RU" sz="1300" b="1">
                <a:solidFill>
                  <a:srgbClr val="502604"/>
                </a:solidFill>
              </a:rPr>
              <a:t> года</a:t>
            </a:r>
          </a:p>
        </p:txBody>
      </p:sp>
      <p:sp>
        <p:nvSpPr>
          <p:cNvPr id="24579" name="TextBox 5"/>
          <p:cNvSpPr txBox="1">
            <a:spLocks noChangeArrowheads="1"/>
          </p:cNvSpPr>
          <p:nvPr/>
        </p:nvSpPr>
        <p:spPr bwMode="auto">
          <a:xfrm>
            <a:off x="404813" y="663575"/>
            <a:ext cx="8489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502604"/>
                </a:solidFill>
                <a:latin typeface="Calibri" pitchFamily="34" charset="0"/>
              </a:rPr>
              <a:t>Объем и структура межбюджетных трансфертов 2016-2019 гг.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97825" y="981075"/>
            <a:ext cx="1073150" cy="3540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00113" y="1335088"/>
          <a:ext cx="7416800" cy="2195512"/>
        </p:xfrm>
        <a:graphic>
          <a:graphicData uri="http://schemas.openxmlformats.org/drawingml/2006/table">
            <a:tbl>
              <a:tblPr/>
              <a:tblGrid>
                <a:gridCol w="3292945"/>
                <a:gridCol w="1030970"/>
                <a:gridCol w="1030970"/>
                <a:gridCol w="1030970"/>
                <a:gridCol w="1030970"/>
              </a:tblGrid>
              <a:tr h="492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МБТ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год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год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год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год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66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Дотации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35,2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6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Субсидии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1 366,9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435,5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416,0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370,6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66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Субвенции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1 152,7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1 188,7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1 191,5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1 181,2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6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Иные МБТ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71,7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66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6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2 601,0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1 670,7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1 618,6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1 563,0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1611325" y="3645024"/>
          <a:ext cx="60769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502604"/>
                </a:solidFill>
              </a:rPr>
              <a:t>Проект бюджета города Пскова на 201</a:t>
            </a:r>
            <a:r>
              <a:rPr lang="en-US" b="1">
                <a:solidFill>
                  <a:srgbClr val="502604"/>
                </a:solidFill>
              </a:rPr>
              <a:t>7</a:t>
            </a:r>
            <a:r>
              <a:rPr lang="ru-RU" b="1">
                <a:solidFill>
                  <a:srgbClr val="502604"/>
                </a:solidFill>
              </a:rPr>
              <a:t> год </a:t>
            </a:r>
            <a:br>
              <a:rPr lang="ru-RU" b="1">
                <a:solidFill>
                  <a:srgbClr val="502604"/>
                </a:solidFill>
              </a:rPr>
            </a:br>
            <a:r>
              <a:rPr lang="ru-RU" b="1">
                <a:solidFill>
                  <a:srgbClr val="502604"/>
                </a:solidFill>
              </a:rPr>
              <a:t>и плановый период 201</a:t>
            </a:r>
            <a:r>
              <a:rPr lang="en-US" b="1">
                <a:solidFill>
                  <a:srgbClr val="502604"/>
                </a:solidFill>
              </a:rPr>
              <a:t>8</a:t>
            </a:r>
            <a:r>
              <a:rPr lang="ru-RU" b="1">
                <a:solidFill>
                  <a:srgbClr val="502604"/>
                </a:solidFill>
              </a:rPr>
              <a:t> и 201</a:t>
            </a:r>
            <a:r>
              <a:rPr lang="en-US" b="1">
                <a:solidFill>
                  <a:srgbClr val="502604"/>
                </a:solidFill>
              </a:rPr>
              <a:t>9</a:t>
            </a:r>
            <a:r>
              <a:rPr lang="ru-RU" b="1">
                <a:solidFill>
                  <a:srgbClr val="502604"/>
                </a:solidFill>
              </a:rPr>
              <a:t> годов</a:t>
            </a:r>
          </a:p>
        </p:txBody>
      </p:sp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>
                <a:solidFill>
                  <a:srgbClr val="502604"/>
                </a:solidFill>
              </a:rPr>
              <a:t>22 </a:t>
            </a:r>
            <a:r>
              <a:rPr lang="ru-RU" sz="1300" b="1">
                <a:solidFill>
                  <a:srgbClr val="502604"/>
                </a:solidFill>
              </a:rPr>
              <a:t>декабря 201</a:t>
            </a:r>
            <a:r>
              <a:rPr lang="en-US" sz="1300" b="1">
                <a:solidFill>
                  <a:srgbClr val="502604"/>
                </a:solidFill>
              </a:rPr>
              <a:t>6</a:t>
            </a:r>
            <a:r>
              <a:rPr lang="ru-RU" sz="1300" b="1">
                <a:solidFill>
                  <a:srgbClr val="502604"/>
                </a:solidFill>
              </a:rPr>
              <a:t> года</a:t>
            </a:r>
          </a:p>
        </p:txBody>
      </p:sp>
      <p:sp>
        <p:nvSpPr>
          <p:cNvPr id="26627" name="TextBox 5"/>
          <p:cNvSpPr txBox="1">
            <a:spLocks noChangeArrowheads="1"/>
          </p:cNvSpPr>
          <p:nvPr/>
        </p:nvSpPr>
        <p:spPr bwMode="auto">
          <a:xfrm>
            <a:off x="1422400" y="806450"/>
            <a:ext cx="6454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502604"/>
                </a:solidFill>
                <a:latin typeface="Calibri" pitchFamily="34" charset="0"/>
              </a:rPr>
              <a:t>Расходы бюджета города Пскова 2015-2019 гг.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85113" y="1346200"/>
            <a:ext cx="1071562" cy="3540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251520" y="1988840"/>
          <a:ext cx="864096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502604"/>
                </a:solidFill>
              </a:rPr>
              <a:t>Проект бюджета города Пскова на 201</a:t>
            </a:r>
            <a:r>
              <a:rPr lang="en-US" b="1">
                <a:solidFill>
                  <a:srgbClr val="502604"/>
                </a:solidFill>
              </a:rPr>
              <a:t>7</a:t>
            </a:r>
            <a:r>
              <a:rPr lang="ru-RU" b="1">
                <a:solidFill>
                  <a:srgbClr val="502604"/>
                </a:solidFill>
              </a:rPr>
              <a:t> год </a:t>
            </a:r>
            <a:br>
              <a:rPr lang="ru-RU" b="1">
                <a:solidFill>
                  <a:srgbClr val="502604"/>
                </a:solidFill>
              </a:rPr>
            </a:br>
            <a:r>
              <a:rPr lang="ru-RU" b="1">
                <a:solidFill>
                  <a:srgbClr val="502604"/>
                </a:solidFill>
              </a:rPr>
              <a:t>и плановый период 201</a:t>
            </a:r>
            <a:r>
              <a:rPr lang="en-US" b="1">
                <a:solidFill>
                  <a:srgbClr val="502604"/>
                </a:solidFill>
              </a:rPr>
              <a:t>8</a:t>
            </a:r>
            <a:r>
              <a:rPr lang="ru-RU" b="1">
                <a:solidFill>
                  <a:srgbClr val="502604"/>
                </a:solidFill>
              </a:rPr>
              <a:t> и 201</a:t>
            </a:r>
            <a:r>
              <a:rPr lang="en-US" b="1">
                <a:solidFill>
                  <a:srgbClr val="502604"/>
                </a:solidFill>
              </a:rPr>
              <a:t>9</a:t>
            </a:r>
            <a:r>
              <a:rPr lang="ru-RU" b="1">
                <a:solidFill>
                  <a:srgbClr val="502604"/>
                </a:solidFill>
              </a:rPr>
              <a:t> годов</a:t>
            </a:r>
          </a:p>
        </p:txBody>
      </p:sp>
      <p:sp>
        <p:nvSpPr>
          <p:cNvPr id="28674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>
                <a:solidFill>
                  <a:srgbClr val="502604"/>
                </a:solidFill>
              </a:rPr>
              <a:t>22 </a:t>
            </a:r>
            <a:r>
              <a:rPr lang="ru-RU" sz="1300" b="1">
                <a:solidFill>
                  <a:srgbClr val="502604"/>
                </a:solidFill>
              </a:rPr>
              <a:t>декабря 201</a:t>
            </a:r>
            <a:r>
              <a:rPr lang="en-US" sz="1300" b="1">
                <a:solidFill>
                  <a:srgbClr val="502604"/>
                </a:solidFill>
              </a:rPr>
              <a:t>6</a:t>
            </a:r>
            <a:r>
              <a:rPr lang="ru-RU" sz="1300" b="1">
                <a:solidFill>
                  <a:srgbClr val="502604"/>
                </a:solidFill>
              </a:rPr>
              <a:t> года</a:t>
            </a:r>
          </a:p>
        </p:txBody>
      </p:sp>
      <p:sp>
        <p:nvSpPr>
          <p:cNvPr id="28675" name="TextBox 5"/>
          <p:cNvSpPr txBox="1">
            <a:spLocks noChangeArrowheads="1"/>
          </p:cNvSpPr>
          <p:nvPr/>
        </p:nvSpPr>
        <p:spPr bwMode="auto">
          <a:xfrm>
            <a:off x="704850" y="549275"/>
            <a:ext cx="7889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502604"/>
                </a:solidFill>
                <a:latin typeface="Calibri" pitchFamily="34" charset="0"/>
              </a:rPr>
              <a:t>Расходы в рамках муниципальных программ на 2017 год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85113" y="825500"/>
            <a:ext cx="1071562" cy="3540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млн.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188" y="1171575"/>
          <a:ext cx="7848600" cy="2552700"/>
        </p:xfrm>
        <a:graphic>
          <a:graphicData uri="http://schemas.openxmlformats.org/drawingml/2006/table">
            <a:tbl>
              <a:tblPr/>
              <a:tblGrid>
                <a:gridCol w="4834616"/>
                <a:gridCol w="1507128"/>
                <a:gridCol w="1507128"/>
              </a:tblGrid>
              <a:tr h="467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Направление программ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Сумма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Уд. вес, %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30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Программы социальной направленности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2 216,8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64,1%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678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Обеспечение безопасных условий жизнедеятельности 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14,1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0,4%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678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Программы в отрасли ЖКХ и дорожного хозяйства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702,7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20,3%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Общего характера 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129,9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3,8%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42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Непрограммные расходы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397,0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11,5%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22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ВСЕГО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3460,5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36000" marR="36000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1831975" y="3783578"/>
          <a:ext cx="5467350" cy="2669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300" b="1">
                <a:solidFill>
                  <a:srgbClr val="502604"/>
                </a:solidFill>
              </a:rPr>
              <a:t>Проект бюджета города Пскова на 201</a:t>
            </a:r>
            <a:r>
              <a:rPr lang="en-US" sz="2300" b="1">
                <a:solidFill>
                  <a:srgbClr val="502604"/>
                </a:solidFill>
              </a:rPr>
              <a:t>7</a:t>
            </a:r>
            <a:r>
              <a:rPr lang="ru-RU" sz="2300" b="1">
                <a:solidFill>
                  <a:srgbClr val="502604"/>
                </a:solidFill>
              </a:rPr>
              <a:t> год </a:t>
            </a:r>
            <a:br>
              <a:rPr lang="ru-RU" sz="2300" b="1">
                <a:solidFill>
                  <a:srgbClr val="502604"/>
                </a:solidFill>
              </a:rPr>
            </a:br>
            <a:r>
              <a:rPr lang="ru-RU" sz="2300" b="1">
                <a:solidFill>
                  <a:srgbClr val="502604"/>
                </a:solidFill>
              </a:rPr>
              <a:t>и плановый период 201</a:t>
            </a:r>
            <a:r>
              <a:rPr lang="en-US" sz="2300" b="1">
                <a:solidFill>
                  <a:srgbClr val="502604"/>
                </a:solidFill>
              </a:rPr>
              <a:t>8</a:t>
            </a:r>
            <a:r>
              <a:rPr lang="ru-RU" sz="2300" b="1">
                <a:solidFill>
                  <a:srgbClr val="502604"/>
                </a:solidFill>
              </a:rPr>
              <a:t> и 201</a:t>
            </a:r>
            <a:r>
              <a:rPr lang="en-US" sz="2300" b="1">
                <a:solidFill>
                  <a:srgbClr val="502604"/>
                </a:solidFill>
              </a:rPr>
              <a:t>9</a:t>
            </a:r>
            <a:r>
              <a:rPr lang="ru-RU" sz="2300" b="1">
                <a:solidFill>
                  <a:srgbClr val="502604"/>
                </a:solidFill>
              </a:rPr>
              <a:t> годов</a:t>
            </a:r>
          </a:p>
        </p:txBody>
      </p:sp>
      <p:sp>
        <p:nvSpPr>
          <p:cNvPr id="30722" name="TextBox 4"/>
          <p:cNvSpPr txBox="1">
            <a:spLocks noChangeArrowheads="1"/>
          </p:cNvSpPr>
          <p:nvPr/>
        </p:nvSpPr>
        <p:spPr bwMode="auto">
          <a:xfrm>
            <a:off x="-6350" y="652145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>
                <a:solidFill>
                  <a:srgbClr val="502604"/>
                </a:solidFill>
              </a:rPr>
              <a:t>22 </a:t>
            </a:r>
            <a:r>
              <a:rPr lang="ru-RU" sz="1300" b="1">
                <a:solidFill>
                  <a:srgbClr val="502604"/>
                </a:solidFill>
              </a:rPr>
              <a:t>декабря 201</a:t>
            </a:r>
            <a:r>
              <a:rPr lang="en-US" sz="1300" b="1">
                <a:solidFill>
                  <a:srgbClr val="502604"/>
                </a:solidFill>
              </a:rPr>
              <a:t>6</a:t>
            </a:r>
            <a:r>
              <a:rPr lang="ru-RU" sz="1300" b="1">
                <a:solidFill>
                  <a:srgbClr val="502604"/>
                </a:solidFill>
              </a:rPr>
              <a:t> года</a:t>
            </a:r>
          </a:p>
        </p:txBody>
      </p:sp>
      <p:sp>
        <p:nvSpPr>
          <p:cNvPr id="30723" name="TextBox 5"/>
          <p:cNvSpPr txBox="1">
            <a:spLocks noChangeArrowheads="1"/>
          </p:cNvSpPr>
          <p:nvPr/>
        </p:nvSpPr>
        <p:spPr bwMode="auto">
          <a:xfrm>
            <a:off x="1073150" y="879475"/>
            <a:ext cx="7153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502604"/>
                </a:solidFill>
                <a:latin typeface="Calibri" pitchFamily="34" charset="0"/>
              </a:rPr>
              <a:t>Расходы на реализацию муниципальных программ</a:t>
            </a: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3103563" y="1385888"/>
            <a:ext cx="2946400" cy="576262"/>
          </a:xfrm>
          <a:prstGeom prst="downArrowCallout">
            <a:avLst/>
          </a:prstGeom>
          <a:gradFill>
            <a:gsLst>
              <a:gs pos="74000">
                <a:schemeClr val="tx2">
                  <a:lumMod val="75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rgbClr val="9BB6E4"/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3 063,5 млн. 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1962150"/>
            <a:ext cx="2087562" cy="684213"/>
          </a:xfrm>
          <a:prstGeom prst="round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Социальной направленности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11413" y="1962150"/>
            <a:ext cx="2087562" cy="684213"/>
          </a:xfrm>
          <a:prstGeom prst="round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Обеспечение безопасных условий жизнедеятельности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9950" y="1962150"/>
            <a:ext cx="2087563" cy="684213"/>
          </a:xfrm>
          <a:prstGeom prst="round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Программы в отрасли ЖКХ и дорожного хозяйства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11975" y="1962150"/>
            <a:ext cx="2087563" cy="684213"/>
          </a:xfrm>
          <a:prstGeom prst="round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Общего характера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668838" y="2754313"/>
            <a:ext cx="2087562" cy="506412"/>
          </a:xfrm>
          <a:prstGeom prst="round2Diag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Развитие и содержание улично-дорожной сети города </a:t>
            </a:r>
            <a:r>
              <a:rPr lang="ru-RU" sz="1100" dirty="0">
                <a:solidFill>
                  <a:schemeClr val="tx1"/>
                </a:solidFill>
              </a:rPr>
              <a:t>Пскова 397,5 </a:t>
            </a:r>
            <a:r>
              <a:rPr lang="ru-RU" sz="1100" dirty="0">
                <a:solidFill>
                  <a:schemeClr val="tx1"/>
                </a:solidFill>
              </a:rPr>
              <a:t>млн. руб.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4679950" y="3284538"/>
            <a:ext cx="2087563" cy="720725"/>
          </a:xfrm>
          <a:prstGeom prst="round2Diag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Повышение уровня благоустройства и улучшение санитарного состояния города Пскова </a:t>
            </a:r>
            <a:r>
              <a:rPr lang="ru-RU" sz="1100" dirty="0">
                <a:solidFill>
                  <a:schemeClr val="tx1"/>
                </a:solidFill>
              </a:rPr>
              <a:t>288,8 </a:t>
            </a:r>
            <a:r>
              <a:rPr lang="ru-RU" sz="1100" dirty="0">
                <a:solidFill>
                  <a:schemeClr val="tx1"/>
                </a:solidFill>
              </a:rPr>
              <a:t>млн. </a:t>
            </a: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668838" y="4005263"/>
            <a:ext cx="2087562" cy="1152525"/>
          </a:xfrm>
          <a:prstGeom prst="round2Diag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Создание условий для повышения качества обеспечения населения муниципального образования Город Псков» коммунальными услугами </a:t>
            </a:r>
            <a:r>
              <a:rPr lang="ru-RU" sz="1100" dirty="0">
                <a:solidFill>
                  <a:schemeClr val="tx1"/>
                </a:solidFill>
              </a:rPr>
              <a:t>16,4 </a:t>
            </a:r>
            <a:r>
              <a:rPr lang="ru-RU" sz="1100" dirty="0">
                <a:solidFill>
                  <a:schemeClr val="tx1"/>
                </a:solidFill>
              </a:rPr>
              <a:t>млн. </a:t>
            </a:r>
            <a:r>
              <a:rPr lang="ru-RU" sz="1100" dirty="0">
                <a:solidFill>
                  <a:schemeClr val="tx1"/>
                </a:solidFill>
              </a:rPr>
              <a:t>руб.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6911975" y="3357563"/>
            <a:ext cx="2087563" cy="576262"/>
          </a:xfrm>
          <a:prstGeom prst="round2Diag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Содействие экономическому развитию, инвестиционной деятельности </a:t>
            </a:r>
            <a:r>
              <a:rPr lang="ru-RU" sz="1100" dirty="0">
                <a:solidFill>
                  <a:schemeClr val="tx1"/>
                </a:solidFill>
              </a:rPr>
              <a:t>14,3 </a:t>
            </a:r>
            <a:r>
              <a:rPr lang="ru-RU" sz="1100" dirty="0">
                <a:solidFill>
                  <a:schemeClr val="tx1"/>
                </a:solidFill>
              </a:rPr>
              <a:t>млн. руб.</a:t>
            </a: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177800" y="3789363"/>
            <a:ext cx="2087563" cy="636587"/>
          </a:xfrm>
          <a:prstGeom prst="round2Diag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Развитие образования и повышение эффективности реализации молодежной политики 1 728,2 млн. руб.</a:t>
            </a: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179388" y="2755900"/>
            <a:ext cx="2089150" cy="1009650"/>
          </a:xfrm>
          <a:prstGeom prst="round2Diag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Культура, сохранение культурного наследия и развитие туризма на территории муниципального образования «Город Псков» 245,5 млн. руб.</a:t>
            </a: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6911975" y="2754313"/>
            <a:ext cx="2089150" cy="603250"/>
          </a:xfrm>
          <a:prstGeom prst="round2Diag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Совершенствование муниципального управления </a:t>
            </a:r>
            <a:r>
              <a:rPr lang="ru-RU" sz="1100" dirty="0">
                <a:solidFill>
                  <a:schemeClr val="tx1"/>
                </a:solidFill>
              </a:rPr>
              <a:t>115,6 </a:t>
            </a:r>
            <a:r>
              <a:rPr lang="ru-RU" sz="1100" dirty="0">
                <a:solidFill>
                  <a:schemeClr val="tx1"/>
                </a:solidFill>
              </a:rPr>
              <a:t>млн. руб.</a:t>
            </a: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176213" y="5229225"/>
            <a:ext cx="2089150" cy="376238"/>
          </a:xfrm>
          <a:prstGeom prst="round2Diag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Обеспечение жильем жителей города Пскова 104,9 млн. руб.</a:t>
            </a: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176213" y="4437063"/>
            <a:ext cx="2089150" cy="792162"/>
          </a:xfrm>
          <a:prstGeom prst="round2Diag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Развитие физической культуры и спорта, организация отдыха и оздоровления детей </a:t>
            </a:r>
            <a:br>
              <a:rPr lang="ru-RU" sz="1100" dirty="0">
                <a:solidFill>
                  <a:schemeClr val="tx1"/>
                </a:solidFill>
              </a:rPr>
            </a:br>
            <a:r>
              <a:rPr lang="ru-RU" sz="1100" dirty="0">
                <a:solidFill>
                  <a:schemeClr val="tx1"/>
                </a:solidFill>
              </a:rPr>
              <a:t>132,6 млн. руб.</a:t>
            </a: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2411413" y="4221163"/>
            <a:ext cx="2089150" cy="576262"/>
          </a:xfrm>
          <a:prstGeom prst="round2Diag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Обеспечение общественного порядка и противодействие преступности </a:t>
            </a:r>
            <a:r>
              <a:rPr lang="ru-RU" sz="1100" dirty="0">
                <a:solidFill>
                  <a:schemeClr val="tx1"/>
                </a:solidFill>
              </a:rPr>
              <a:t>5,4 </a:t>
            </a:r>
            <a:r>
              <a:rPr lang="ru-RU" sz="1100" dirty="0">
                <a:solidFill>
                  <a:schemeClr val="tx1"/>
                </a:solidFill>
              </a:rPr>
              <a:t>млн. руб.</a:t>
            </a: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2411413" y="2755900"/>
            <a:ext cx="2087562" cy="1465263"/>
          </a:xfrm>
          <a:prstGeom prst="round2DiagRect">
            <a:avLst/>
          </a:prstGeom>
          <a:gradFill>
            <a:gsLst>
              <a:gs pos="74000">
                <a:schemeClr val="accent3">
                  <a:lumMod val="60000"/>
                  <a:lumOff val="4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3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Защита населения и территории муниципального образования «Город Псков» от чрезвычайных ситуаций и террористических угроз, обеспечение пожарной безопасности и безопасности людей на водных объектах </a:t>
            </a:r>
            <a:r>
              <a:rPr lang="ru-RU" sz="1100" dirty="0">
                <a:solidFill>
                  <a:schemeClr val="tx1"/>
                </a:solidFill>
              </a:rPr>
              <a:t/>
            </a:r>
            <a:br>
              <a:rPr lang="ru-RU" sz="1100" dirty="0">
                <a:solidFill>
                  <a:schemeClr val="tx1"/>
                </a:solidFill>
              </a:rPr>
            </a:br>
            <a:r>
              <a:rPr lang="ru-RU" sz="1100" dirty="0">
                <a:solidFill>
                  <a:schemeClr val="tx1"/>
                </a:solidFill>
              </a:rPr>
              <a:t>8,7 </a:t>
            </a:r>
            <a:r>
              <a:rPr lang="ru-RU" sz="1100" dirty="0">
                <a:solidFill>
                  <a:schemeClr val="tx1"/>
                </a:solidFill>
              </a:rPr>
              <a:t>млн. руб.</a:t>
            </a: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179388" y="5605463"/>
            <a:ext cx="2089150" cy="847725"/>
          </a:xfrm>
          <a:prstGeom prst="round2DiagRect">
            <a:avLst/>
          </a:prstGeom>
          <a:gradFill>
            <a:gsLst>
              <a:gs pos="74000">
                <a:schemeClr val="accent5">
                  <a:lumMod val="40000"/>
                  <a:lumOff val="60000"/>
                </a:schemeClr>
              </a:gs>
              <a:gs pos="0">
                <a:schemeClr val="accent1">
                  <a:tint val="66000"/>
                  <a:satMod val="160000"/>
                </a:schemeClr>
              </a:gs>
              <a:gs pos="16000">
                <a:schemeClr val="accent5">
                  <a:lumMod val="75000"/>
                </a:schemeClr>
              </a:gs>
              <a:gs pos="9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Поддержка социально ориентированных некоммерческих организаций и отдельных категорий граждан 5,6 млн.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925</Words>
  <Application>Microsoft Office PowerPoint</Application>
  <PresentationFormat>Экран (4:3)</PresentationFormat>
  <Paragraphs>276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46yPAIIIKA</dc:creator>
  <cp:lastModifiedBy>User</cp:lastModifiedBy>
  <cp:revision>117</cp:revision>
  <dcterms:created xsi:type="dcterms:W3CDTF">2014-12-10T03:09:55Z</dcterms:created>
  <dcterms:modified xsi:type="dcterms:W3CDTF">2017-03-06T08:49:29Z</dcterms:modified>
</cp:coreProperties>
</file>