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311" r:id="rId3"/>
    <p:sldId id="304" r:id="rId4"/>
    <p:sldId id="302" r:id="rId5"/>
    <p:sldId id="310" r:id="rId6"/>
    <p:sldId id="307" r:id="rId7"/>
    <p:sldId id="309" r:id="rId8"/>
    <p:sldId id="306" r:id="rId9"/>
    <p:sldId id="305" r:id="rId10"/>
    <p:sldId id="308" r:id="rId11"/>
    <p:sldId id="29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604"/>
    <a:srgbClr val="2C1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5" autoAdjust="0"/>
    <p:restoredTop sz="94786" autoAdjust="0"/>
  </p:normalViewPr>
  <p:slideViewPr>
    <p:cSldViewPr>
      <p:cViewPr varScale="1">
        <p:scale>
          <a:sx n="111" d="100"/>
          <a:sy n="111" d="100"/>
        </p:scale>
        <p:origin x="-19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88;&#1077;&#1079;&#1077;&#1085;&#1090;&#1072;&#1094;&#1080;&#1080;\&#1057;&#1083;&#1091;&#1096;&#1072;&#1085;&#1080;&#1103;%2028.04.2020\&#1057;&#1083;&#1072;&#1081;&#1076;&#1099;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88;&#1077;&#1079;&#1077;&#1085;&#1090;&#1072;&#1094;&#1080;&#1080;\&#1057;&#1083;&#1091;&#1096;&#1072;&#1085;&#1080;&#1103;%2028.04.2020\&#1057;&#1083;&#1072;&#1081;&#1076;&#1099;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88;&#1077;&#1079;&#1077;&#1085;&#1090;&#1072;&#1094;&#1080;&#1080;\&#1057;&#1083;&#1091;&#1096;&#1072;&#1085;&#1080;&#1103;%2028.04.2020\&#1057;&#1083;&#1072;&#1081;&#1076;&#1099;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88;&#1077;&#1079;&#1077;&#1085;&#1090;&#1072;&#1094;&#1080;&#1080;\&#1057;&#1083;&#1091;&#1096;&#1072;&#1085;&#1080;&#1103;%2028.04.2020\&#1057;&#1083;&#1072;&#1081;&#1076;&#1099;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7;&#1083;&#1091;&#1096;&#1072;&#1085;&#1080;&#1103;%2028.04.2020\&#1057;&#1083;&#1072;&#1081;&#1076;&#1099;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7;&#1083;&#1091;&#1096;&#1072;&#1085;&#1080;&#1103;%2028.04.2020\&#1057;&#1083;&#1072;&#1081;&#1076;&#1099;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548123206100909E-2"/>
          <c:y val="8.0418909931916638E-2"/>
          <c:w val="0.7939676252935044"/>
          <c:h val="0.7929909873048235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3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585132226774514E-3"/>
          <c:y val="8.6329674219855781E-2"/>
          <c:w val="0.88161315495426473"/>
          <c:h val="0.86308533879896598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.18660629921259841"/>
                  <c:y val="-0.164224708473823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453671457848783"/>
                  <c:y val="6.453901862539005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365927759808515E-2"/>
                  <c:y val="-1.73758896299127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585553237476615"/>
                  <c:y val="-5.77372080615996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9075133754178655"/>
                  <c:y val="1.4783696169533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0368522574926968E-2"/>
                  <c:y val="-8.47352360056265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2962161131569037E-2"/>
                  <c:y val="3.068382745229507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</a:t>
                    </a:r>
                    <a:r>
                      <a:rPr lang="en-US"/>
                      <a:t/>
                    </a:r>
                    <a:br>
                      <a:rPr lang="en-US"/>
                    </a:br>
                    <a:r>
                      <a:rPr lang="ru-RU"/>
                      <a:t>использования </a:t>
                    </a:r>
                    <a:r>
                      <a:rPr lang="en-US"/>
                      <a:t/>
                    </a:r>
                    <a:br>
                      <a:rPr lang="en-US"/>
                    </a:br>
                    <a:r>
                      <a:rPr lang="ru-RU"/>
                      <a:t>имущества
1,8%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9178579060529503E-2"/>
                  <c:y val="0.1580934665716810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материальных и нематериальных </a:t>
                    </a:r>
                    <a:r>
                      <a:rPr lang="en-US"/>
                      <a:t/>
                    </a:r>
                    <a:br>
                      <a:rPr lang="en-US"/>
                    </a:br>
                    <a:r>
                      <a:rPr lang="ru-RU"/>
                      <a:t>активов
0,4%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7.3450240594925637E-2"/>
                  <c:y val="0.193891325026345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25925317147856519"/>
                  <c:y val="0.176186799216784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неналоговые доходы
0,</a:t>
                    </a:r>
                    <a:r>
                      <a:rPr lang="en-US"/>
                      <a:t>3</a:t>
                    </a:r>
                    <a:r>
                      <a:rPr lang="ru-RU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Слайд5!$A$3:$A$12</c:f>
              <c:strCache>
                <c:ptCount val="10"/>
                <c:pt idx="0">
                  <c:v>Безвозмездные поступления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Налог на доходы физических лиц</c:v>
                </c:pt>
                <c:pt idx="5">
                  <c:v>Госпошлина</c:v>
                </c:pt>
                <c:pt idx="6">
                  <c:v>Доходы от использования имущества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Слайд5!$B$3:$B$12</c:f>
              <c:numCache>
                <c:formatCode>#,##0.0</c:formatCode>
                <c:ptCount val="10"/>
                <c:pt idx="0">
                  <c:v>3683</c:v>
                </c:pt>
                <c:pt idx="1">
                  <c:v>14.3</c:v>
                </c:pt>
                <c:pt idx="2">
                  <c:v>203</c:v>
                </c:pt>
                <c:pt idx="3">
                  <c:v>165.1</c:v>
                </c:pt>
                <c:pt idx="4">
                  <c:v>1092</c:v>
                </c:pt>
                <c:pt idx="5">
                  <c:v>33</c:v>
                </c:pt>
                <c:pt idx="6">
                  <c:v>96.1</c:v>
                </c:pt>
                <c:pt idx="7">
                  <c:v>19.2</c:v>
                </c:pt>
                <c:pt idx="8">
                  <c:v>32.1</c:v>
                </c:pt>
                <c:pt idx="9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203310456014006E-2"/>
          <c:y val="7.0640188879071961E-2"/>
          <c:w val="0.8875981946788648"/>
          <c:h val="0.84252991300862368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"/>
                  <c:y val="-7.569958989381678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350" b="1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1"/>
              <c:layout>
                <c:manualLayout>
                  <c:x val="0"/>
                  <c:y val="-5.46048312396501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</a:t>
                    </a:r>
                    <a:r>
                      <a:rPr lang="en-US"/>
                      <a:t/>
                    </a:r>
                    <a:br>
                      <a:rPr lang="en-US"/>
                    </a:br>
                    <a:r>
                      <a:rPr lang="ru-RU"/>
                      <a:t> политика (3,4%)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2"/>
              <c:layout>
                <c:manualLayout>
                  <c:x val="-0.12529279893670689"/>
                  <c:y val="-0.135228682836850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3"/>
              <c:layout>
                <c:manualLayout>
                  <c:x val="2.2730003471514212E-2"/>
                  <c:y val="-6.965289490064398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4"/>
              <c:layout>
                <c:manualLayout>
                  <c:x val="-6.4063950780638215E-2"/>
                  <c:y val="5.3007604378737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5"/>
              <c:layout>
                <c:manualLayout>
                  <c:x val="0.21398079162379788"/>
                  <c:y val="-0.24408931603645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6"/>
              <c:layout>
                <c:manualLayout>
                  <c:x val="-7.8880800628561315E-2"/>
                  <c:y val="7.06514871376279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7"/>
              <c:layout>
                <c:manualLayout>
                  <c:x val="1.7866516913617736E-2"/>
                  <c:y val="-1.4644069136664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8"/>
              <c:layout>
                <c:manualLayout>
                  <c:x val="-3.502585108923633E-2"/>
                  <c:y val="0.104970903507831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dLbl>
              <c:idx val="9"/>
              <c:layout>
                <c:manualLayout>
                  <c:x val="-9.2083082027625454E-2"/>
                  <c:y val="-6.90111538146657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; </c:separator>
            </c:dLbl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; </c:separator>
            <c:showLeaderLines val="1"/>
          </c:dLbls>
          <c:cat>
            <c:strRef>
              <c:f>'Слайд6 (2)'!$B$2:$B$11</c:f>
              <c:strCache>
                <c:ptCount val="10"/>
                <c:pt idx="0">
                  <c:v>Общегосударственные вопросы (5,0%)</c:v>
                </c:pt>
                <c:pt idx="1">
                  <c:v>Социальная политика (3,4%)</c:v>
                </c:pt>
                <c:pt idx="2">
                  <c:v>ЖКХ (13,7%)</c:v>
                </c:pt>
                <c:pt idx="3">
                  <c:v>Культура (2,5%)</c:v>
                </c:pt>
                <c:pt idx="4">
                  <c:v>Правоохранительная деятельность (0,1%)</c:v>
                </c:pt>
                <c:pt idx="5">
                  <c:v>Образование (53,4%)</c:v>
                </c:pt>
                <c:pt idx="6">
                  <c:v>СМИ (0,1%)</c:v>
                </c:pt>
                <c:pt idx="7">
                  <c:v>Обслуживание муниципального долга (0,9%)</c:v>
                </c:pt>
                <c:pt idx="8">
                  <c:v>Национальная экономика (16,1%)</c:v>
                </c:pt>
                <c:pt idx="9">
                  <c:v>Физическая культура и спорт (5,0%)</c:v>
                </c:pt>
              </c:strCache>
            </c:strRef>
          </c:cat>
          <c:val>
            <c:numRef>
              <c:f>'Слайд6 (2)'!$C$2:$C$11</c:f>
              <c:numCache>
                <c:formatCode>#,##0.0</c:formatCode>
                <c:ptCount val="10"/>
                <c:pt idx="0">
                  <c:v>268.92946899999998</c:v>
                </c:pt>
                <c:pt idx="1">
                  <c:v>181.41819810000001</c:v>
                </c:pt>
                <c:pt idx="2">
                  <c:v>739.49149289999991</c:v>
                </c:pt>
                <c:pt idx="3">
                  <c:v>133.34708699999999</c:v>
                </c:pt>
                <c:pt idx="4">
                  <c:v>3.2406999999999999</c:v>
                </c:pt>
                <c:pt idx="5">
                  <c:v>2889.2091482999999</c:v>
                </c:pt>
                <c:pt idx="6">
                  <c:v>6.2344778999999999</c:v>
                </c:pt>
                <c:pt idx="7">
                  <c:v>49.975152699999995</c:v>
                </c:pt>
                <c:pt idx="8">
                  <c:v>868.44303099999991</c:v>
                </c:pt>
                <c:pt idx="9">
                  <c:v>270.20971779999996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0.78484866452628821"/>
          <c:h val="0.8427525918825571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Слайд4!$A$2</c:f>
              <c:strCache>
                <c:ptCount val="1"/>
                <c:pt idx="0">
                  <c:v>Социальная сфера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Слайд4!$B$1:$E$1</c:f>
              <c:strCache>
                <c:ptCount val="4"/>
                <c:pt idx="0">
                  <c:v>2016 год
∑ 4372,8</c:v>
                </c:pt>
                <c:pt idx="1">
                  <c:v>2017 год
∑ 3911,3</c:v>
                </c:pt>
                <c:pt idx="2">
                  <c:v>2018 год
∑ 4645,1</c:v>
                </c:pt>
                <c:pt idx="3">
                  <c:v>2019 год
∑ 4372,8</c:v>
                </c:pt>
              </c:strCache>
            </c:strRef>
          </c:cat>
          <c:val>
            <c:numRef>
              <c:f>Слайд4!$B$2:$E$2</c:f>
              <c:numCache>
                <c:formatCode>#,##0.0</c:formatCode>
                <c:ptCount val="4"/>
                <c:pt idx="0">
                  <c:v>2831.6</c:v>
                </c:pt>
                <c:pt idx="1">
                  <c:v>2315.1999999999998</c:v>
                </c:pt>
                <c:pt idx="2">
                  <c:v>2899.7</c:v>
                </c:pt>
                <c:pt idx="3">
                  <c:v>3474.1</c:v>
                </c:pt>
              </c:numCache>
            </c:numRef>
          </c:val>
        </c:ser>
        <c:ser>
          <c:idx val="1"/>
          <c:order val="1"/>
          <c:tx>
            <c:strRef>
              <c:f>Слайд4!$A$3</c:f>
              <c:strCache>
                <c:ptCount val="1"/>
                <c:pt idx="0">
                  <c:v>ЖКХ, национальная экономика</c:v>
                </c:pt>
              </c:strCache>
            </c:strRef>
          </c:tx>
          <c:spPr>
            <a:solidFill>
              <a:srgbClr val="99FF99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Слайд4!$B$1:$E$1</c:f>
              <c:strCache>
                <c:ptCount val="4"/>
                <c:pt idx="0">
                  <c:v>2016 год
∑ 4372,8</c:v>
                </c:pt>
                <c:pt idx="1">
                  <c:v>2017 год
∑ 3911,3</c:v>
                </c:pt>
                <c:pt idx="2">
                  <c:v>2018 год
∑ 4645,1</c:v>
                </c:pt>
                <c:pt idx="3">
                  <c:v>2019 год
∑ 4372,8</c:v>
                </c:pt>
              </c:strCache>
            </c:strRef>
          </c:cat>
          <c:val>
            <c:numRef>
              <c:f>Слайд4!$B$3:$E$3</c:f>
              <c:numCache>
                <c:formatCode>#,##0.0</c:formatCode>
                <c:ptCount val="4"/>
                <c:pt idx="0">
                  <c:v>1257.0999999999999</c:v>
                </c:pt>
                <c:pt idx="1">
                  <c:v>1302.9000000000001</c:v>
                </c:pt>
                <c:pt idx="2">
                  <c:v>1475.5</c:v>
                </c:pt>
                <c:pt idx="3">
                  <c:v>1607.9</c:v>
                </c:pt>
              </c:numCache>
            </c:numRef>
          </c:val>
        </c:ser>
        <c:ser>
          <c:idx val="2"/>
          <c:order val="2"/>
          <c:tx>
            <c:strRef>
              <c:f>Слайд4!$A$4</c:f>
              <c:strCache>
                <c:ptCount val="1"/>
                <c:pt idx="0">
                  <c:v>Прочие отрасли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Слайд4!$B$1:$E$1</c:f>
              <c:strCache>
                <c:ptCount val="4"/>
                <c:pt idx="0">
                  <c:v>2016 год
∑ 4372,8</c:v>
                </c:pt>
                <c:pt idx="1">
                  <c:v>2017 год
∑ 3911,3</c:v>
                </c:pt>
                <c:pt idx="2">
                  <c:v>2018 год
∑ 4645,1</c:v>
                </c:pt>
                <c:pt idx="3">
                  <c:v>2019 год
∑ 4372,8</c:v>
                </c:pt>
              </c:strCache>
            </c:strRef>
          </c:cat>
          <c:val>
            <c:numRef>
              <c:f>Слайд4!$B$4:$E$4</c:f>
              <c:numCache>
                <c:formatCode>#,##0.0</c:formatCode>
                <c:ptCount val="4"/>
                <c:pt idx="0">
                  <c:v>284.10000000000002</c:v>
                </c:pt>
                <c:pt idx="1">
                  <c:v>293.2</c:v>
                </c:pt>
                <c:pt idx="2">
                  <c:v>269.89999999999998</c:v>
                </c:pt>
                <c:pt idx="3">
                  <c:v>328.5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74334592"/>
        <c:axId val="74336128"/>
        <c:axId val="0"/>
      </c:bar3DChart>
      <c:catAx>
        <c:axId val="743345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1"/>
            </a:pPr>
            <a:endParaRPr lang="ru-RU"/>
          </a:p>
        </c:txPr>
        <c:crossAx val="74336128"/>
        <c:crosses val="autoZero"/>
        <c:auto val="1"/>
        <c:lblAlgn val="ctr"/>
        <c:lblOffset val="100"/>
        <c:noMultiLvlLbl val="0"/>
      </c:catAx>
      <c:valAx>
        <c:axId val="743361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433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033965135080424"/>
          <c:y val="0.15434817874899379"/>
          <c:w val="0.27056944715030662"/>
          <c:h val="0.5358129540884154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7E-3"/>
          <c:y val="0"/>
          <c:w val="0.99473684210526314"/>
          <c:h val="0.7680543168400260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D25F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086D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97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65C4C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7543859649122807E-3"/>
                  <c:y val="0.31270347612455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871139613329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236821718871045E-2"/>
                  <c:y val="-4.0211548598619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522760646108664E-2"/>
                  <c:y val="-3.678314702621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578965624891708E-2"/>
                  <c:y val="-4.343103835063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Слайд3!$A$2:$A$6</c:f>
              <c:strCache>
                <c:ptCount val="5"/>
                <c:pt idx="0">
                  <c:v>Образование</c:v>
                </c:pt>
                <c:pt idx="1">
                  <c:v>Культура и туризм</c:v>
                </c:pt>
                <c:pt idx="2">
                  <c:v>Спорт и оздоровление детей</c:v>
                </c:pt>
                <c:pt idx="3">
                  <c:v>Обеспечение жильем</c:v>
                </c:pt>
                <c:pt idx="4">
                  <c:v>Поддержка НКО и отдельных категорий граждан</c:v>
                </c:pt>
              </c:strCache>
            </c:strRef>
          </c:cat>
          <c:val>
            <c:numRef>
              <c:f>Слайд3!$B$2:$B$6</c:f>
              <c:numCache>
                <c:formatCode>#,##0.0</c:formatCode>
                <c:ptCount val="5"/>
                <c:pt idx="0">
                  <c:v>2593.1999999999998</c:v>
                </c:pt>
                <c:pt idx="1">
                  <c:v>611.4</c:v>
                </c:pt>
                <c:pt idx="2">
                  <c:v>360.3</c:v>
                </c:pt>
                <c:pt idx="3">
                  <c:v>132.5</c:v>
                </c:pt>
                <c:pt idx="4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69575424"/>
        <c:axId val="74384512"/>
        <c:axId val="0"/>
      </c:bar3DChart>
      <c:catAx>
        <c:axId val="695754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74384512"/>
        <c:crosses val="autoZero"/>
        <c:auto val="1"/>
        <c:lblAlgn val="ctr"/>
        <c:lblOffset val="0"/>
        <c:noMultiLvlLbl val="0"/>
      </c:catAx>
      <c:valAx>
        <c:axId val="743845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69575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7E-3"/>
          <c:y val="0"/>
          <c:w val="0.99473684210526314"/>
          <c:h val="0.8107444057174852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D25F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086D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97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65C4C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754361241757532E-3"/>
                  <c:y val="0.26182774563510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14243102162564E-3"/>
                  <c:y val="0.15089215514515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504858872506709E-3"/>
                  <c:y val="0.14708381761000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864904552129224E-2"/>
                  <c:y val="-4.0535635793923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578965624891708E-2"/>
                  <c:y val="-4.343103835063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Слайд2!$A$2:$A$5</c:f>
              <c:strCache>
                <c:ptCount val="4"/>
                <c:pt idx="0">
                  <c:v>Развитие и содержание улично-дорожной сети</c:v>
                </c:pt>
                <c:pt idx="1">
                  <c:v>Благоустройство</c:v>
                </c:pt>
                <c:pt idx="2">
                  <c:v>Коммунальное хозяйство</c:v>
                </c:pt>
                <c:pt idx="3">
                  <c:v>Формирование современной городской среды</c:v>
                </c:pt>
              </c:strCache>
            </c:strRef>
          </c:cat>
          <c:val>
            <c:numRef>
              <c:f>Слайд2!$B$2:$B$5</c:f>
              <c:numCache>
                <c:formatCode>#,##0.0</c:formatCode>
                <c:ptCount val="4"/>
                <c:pt idx="0">
                  <c:v>621.70000000000005</c:v>
                </c:pt>
                <c:pt idx="1">
                  <c:v>237.9</c:v>
                </c:pt>
                <c:pt idx="2">
                  <c:v>289.8</c:v>
                </c:pt>
                <c:pt idx="3">
                  <c:v>75.099999999999994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74411392"/>
        <c:axId val="74493952"/>
        <c:axId val="0"/>
      </c:bar3DChart>
      <c:catAx>
        <c:axId val="744113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74493952"/>
        <c:crosses val="autoZero"/>
        <c:auto val="1"/>
        <c:lblAlgn val="ctr"/>
        <c:lblOffset val="0"/>
        <c:noMultiLvlLbl val="0"/>
      </c:catAx>
      <c:valAx>
        <c:axId val="744939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74411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E73983-3D3C-48AA-BAA4-CFE0CD70F03F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9B075B-72FF-471B-9391-8C2E60EB2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37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DF3084-0011-44C5-A59D-0BB4D91DBC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06A6B-B988-4CC8-9613-6EA42D25BDD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844FF-BEE8-45E1-9FA4-A6C24EB7A0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844FF-BEE8-45E1-9FA4-A6C24EB7A0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844FF-BEE8-45E1-9FA4-A6C24EB7A0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A35F0-8F45-4C8F-B586-C6C5BE2F924A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2209-A425-4915-97BC-F35B62C6F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D8E7-1BE1-4CEB-8C92-81EF98FD31EB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930A-C8B5-44F7-9722-9DF4987F7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1669-CF8B-4FEF-ABB5-1BB213E7ED0B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9CC7-0637-4933-AC69-D5774CAE7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9C90-D6FA-4E75-8B5E-6091F6E388D9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E018-0F8F-4BC4-8F4C-E723808E8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DD2B0-24EA-4E94-9B1F-8E3C81CE3DAD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A824-6770-48C4-9573-1264BE1F1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076E-8FFA-45AB-890B-2649AB91EDF7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44EF3-BA37-4EA5-A61A-28CEB3C84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D6AD-5919-451B-915D-3B01F833AA30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5F29-6BF9-4CB9-9034-E98F35DA3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2721-7704-492D-9B1F-93B241DBDB60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ACBCC-2497-43EE-AE98-953DD785A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753A-49C6-4D7E-9E4F-20D239632C91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09561-FA15-4981-8D7B-A95D0C772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39FA-1DEC-4C78-B9C9-EBCA01E4A2F5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18604-C4B3-42AE-A36B-67197B46A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7DC8-1BFE-4EDD-BA54-BBC39B8E48BF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6715-DEE4-4BEE-B687-E027B206F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272C45-23C1-44E7-958E-27CFCC99B046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109F1-AD3A-4782-B990-99A78D99A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Users\4E-6yPAIIIKA\Desktop\Безымянный.pn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28 апреля 2020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</a:t>
            </a:r>
            <a:r>
              <a:rPr lang="en-US" sz="1300" b="1" dirty="0" smtClean="0">
                <a:solidFill>
                  <a:srgbClr val="502604"/>
                </a:solidFill>
              </a:rPr>
              <a:t>8</a:t>
            </a:r>
            <a:r>
              <a:rPr lang="ru-RU" sz="1300" b="1" dirty="0" smtClean="0">
                <a:solidFill>
                  <a:srgbClr val="502604"/>
                </a:solidFill>
              </a:rPr>
              <a:t> апреля 20</a:t>
            </a:r>
            <a:r>
              <a:rPr lang="en-US" sz="1300" b="1" dirty="0" smtClean="0">
                <a:solidFill>
                  <a:srgbClr val="502604"/>
                </a:solidFill>
              </a:rPr>
              <a:t>20</a:t>
            </a:r>
            <a:r>
              <a:rPr lang="ru-RU" sz="1300" b="1" dirty="0" smtClean="0">
                <a:solidFill>
                  <a:srgbClr val="502604"/>
                </a:solidFill>
              </a:rPr>
              <a:t>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33740" y="836712"/>
            <a:ext cx="663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Основные характеристики бюджета</a:t>
            </a:r>
            <a:endParaRPr lang="ru-RU" sz="28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8455" y="1484784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28909"/>
              </p:ext>
            </p:extLst>
          </p:nvPr>
        </p:nvGraphicFramePr>
        <p:xfrm>
          <a:off x="107502" y="1988841"/>
          <a:ext cx="8928996" cy="3324133"/>
        </p:xfrm>
        <a:graphic>
          <a:graphicData uri="http://schemas.openxmlformats.org/drawingml/2006/table">
            <a:tbl>
              <a:tblPr/>
              <a:tblGrid>
                <a:gridCol w="2103886"/>
                <a:gridCol w="1365022"/>
                <a:gridCol w="1365022"/>
                <a:gridCol w="1365022"/>
                <a:gridCol w="1365022"/>
                <a:gridCol w="1365022"/>
              </a:tblGrid>
              <a:tr h="836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2018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Уточнённый бюджет на 2019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2019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2019 год в 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2019 в % к 2018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4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4 665,9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6 375,1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5 361,5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84,1%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114,9%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10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1 704,4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1 810,3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1 678,5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4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2 961,5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4 564,8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3 683,0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80,7%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124,4%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4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4 645,1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6 481,9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5 410,5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4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(-) / ПРОФИЦИТ (+)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-106,8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-49,0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0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3" descr="C:\Users\4E-6yPAIIIKA\Desktop\Безымянный.pn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28 апреля 2020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9863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28 апреля 2020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47663" y="1250529"/>
            <a:ext cx="8604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502604"/>
                </a:solidFill>
              </a:rPr>
              <a:t>Внесение изменений в бюджетные назначения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825" y="1916832"/>
            <a:ext cx="1073150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58686"/>
              </p:ext>
            </p:extLst>
          </p:nvPr>
        </p:nvGraphicFramePr>
        <p:xfrm>
          <a:off x="107503" y="2492896"/>
          <a:ext cx="8963471" cy="2952328"/>
        </p:xfrm>
        <a:graphic>
          <a:graphicData uri="http://schemas.openxmlformats.org/drawingml/2006/table">
            <a:tbl>
              <a:tblPr/>
              <a:tblGrid>
                <a:gridCol w="1900814"/>
                <a:gridCol w="2354219"/>
                <a:gridCol w="2354219"/>
                <a:gridCol w="2354219"/>
              </a:tblGrid>
              <a:tr h="1422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параметров бюджета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Первоначальный бюджет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Изменения в бюджет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Уточненный бюджет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0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4 451,2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1 923,9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6 375,1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10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4 584,6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1 897,2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6 481,8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10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-133,4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-106,7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</a:t>
            </a:r>
            <a:r>
              <a:rPr lang="en-US" sz="1300" b="1" dirty="0" smtClean="0">
                <a:solidFill>
                  <a:srgbClr val="502604"/>
                </a:solidFill>
              </a:rPr>
              <a:t>8</a:t>
            </a:r>
            <a:r>
              <a:rPr lang="ru-RU" sz="1300" b="1" dirty="0" smtClean="0">
                <a:solidFill>
                  <a:srgbClr val="502604"/>
                </a:solidFill>
              </a:rPr>
              <a:t> апреля 20</a:t>
            </a:r>
            <a:r>
              <a:rPr lang="en-US" sz="1300" b="1" dirty="0" smtClean="0">
                <a:solidFill>
                  <a:srgbClr val="502604"/>
                </a:solidFill>
              </a:rPr>
              <a:t>20</a:t>
            </a:r>
            <a:r>
              <a:rPr lang="ru-RU" sz="1300" b="1" dirty="0" smtClean="0">
                <a:solidFill>
                  <a:srgbClr val="502604"/>
                </a:solidFill>
              </a:rPr>
              <a:t>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33740" y="836712"/>
            <a:ext cx="663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Основные характеристики бюджета</a:t>
            </a:r>
            <a:endParaRPr lang="ru-RU" sz="28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8455" y="1484784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577983"/>
              </p:ext>
            </p:extLst>
          </p:nvPr>
        </p:nvGraphicFramePr>
        <p:xfrm>
          <a:off x="107502" y="1988841"/>
          <a:ext cx="8928996" cy="3324133"/>
        </p:xfrm>
        <a:graphic>
          <a:graphicData uri="http://schemas.openxmlformats.org/drawingml/2006/table">
            <a:tbl>
              <a:tblPr/>
              <a:tblGrid>
                <a:gridCol w="2103886"/>
                <a:gridCol w="1365022"/>
                <a:gridCol w="1365022"/>
                <a:gridCol w="1365022"/>
                <a:gridCol w="1365022"/>
                <a:gridCol w="1365022"/>
              </a:tblGrid>
              <a:tr h="836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2018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Уточнённый бюджет на 2019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2019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2019 год в 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2019 в % к 2018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4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4 665,9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6 375,1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5 361,5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84,1%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114,9%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10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1 704,4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1 810,3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1 678,5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4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2 961,5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4 564,8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3 683,0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80,7%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124,4%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4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4 645,1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6 481,9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5 410,5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4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(-) / ПРОФИЦИТ (+)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-106,8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-49,0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7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9863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28 апреля 2020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9254" y="591071"/>
            <a:ext cx="8681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Структура доходов бюджета города Пскова в </a:t>
            </a:r>
            <a:r>
              <a:rPr lang="ru-RU" sz="24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4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4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году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064362"/>
              </p:ext>
            </p:extLst>
          </p:nvPr>
        </p:nvGraphicFramePr>
        <p:xfrm>
          <a:off x="-6351" y="1124744"/>
          <a:ext cx="914400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119077"/>
              </p:ext>
            </p:extLst>
          </p:nvPr>
        </p:nvGraphicFramePr>
        <p:xfrm>
          <a:off x="-6350" y="1052736"/>
          <a:ext cx="9144000" cy="557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9863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28 апреля 2020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83" y="726880"/>
            <a:ext cx="91376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502604"/>
                </a:solidFill>
                <a:latin typeface="Calibri" pitchFamily="34" charset="0"/>
              </a:rPr>
              <a:t>Расходы бюджета города Пскова </a:t>
            </a:r>
            <a:r>
              <a:rPr lang="ru-RU" sz="2600" b="1" dirty="0" smtClean="0">
                <a:solidFill>
                  <a:srgbClr val="502604"/>
                </a:solidFill>
                <a:latin typeface="Calibri" pitchFamily="34" charset="0"/>
              </a:rPr>
              <a:t>201</a:t>
            </a:r>
            <a:r>
              <a:rPr lang="en-US" sz="2600" b="1" dirty="0" smtClean="0">
                <a:solidFill>
                  <a:srgbClr val="502604"/>
                </a:solidFill>
                <a:latin typeface="Calibri" pitchFamily="34" charset="0"/>
              </a:rPr>
              <a:t>9</a:t>
            </a:r>
            <a:r>
              <a:rPr lang="ru-RU" sz="2600" b="1" dirty="0" smtClean="0">
                <a:solidFill>
                  <a:srgbClr val="502604"/>
                </a:solidFill>
                <a:latin typeface="Calibri" pitchFamily="34" charset="0"/>
              </a:rPr>
              <a:t> года </a:t>
            </a:r>
            <a:r>
              <a:rPr lang="ru-RU" sz="2600" b="1" dirty="0">
                <a:solidFill>
                  <a:srgbClr val="502604"/>
                </a:solidFill>
                <a:latin typeface="Calibri" pitchFamily="34" charset="0"/>
              </a:rPr>
              <a:t>по отраслям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871701"/>
              </p:ext>
            </p:extLst>
          </p:nvPr>
        </p:nvGraphicFramePr>
        <p:xfrm>
          <a:off x="-6351" y="1304692"/>
          <a:ext cx="9119013" cy="586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22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</a:t>
            </a:r>
            <a:r>
              <a:rPr lang="en-US" b="1" dirty="0" smtClean="0">
                <a:solidFill>
                  <a:srgbClr val="502604"/>
                </a:solidFill>
              </a:rPr>
              <a:t>9</a:t>
            </a:r>
            <a:r>
              <a:rPr lang="ru-RU" b="1" dirty="0" smtClean="0">
                <a:solidFill>
                  <a:srgbClr val="502604"/>
                </a:solidFill>
              </a:rPr>
              <a:t>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</a:t>
            </a:r>
            <a:r>
              <a:rPr lang="en-US" sz="1300" b="1" dirty="0" smtClean="0">
                <a:solidFill>
                  <a:srgbClr val="502604"/>
                </a:solidFill>
              </a:rPr>
              <a:t>8</a:t>
            </a:r>
            <a:r>
              <a:rPr lang="ru-RU" sz="1300" b="1" dirty="0" smtClean="0">
                <a:solidFill>
                  <a:srgbClr val="502604"/>
                </a:solidFill>
              </a:rPr>
              <a:t> апреля 20</a:t>
            </a:r>
            <a:r>
              <a:rPr lang="en-US" sz="1300" b="1" dirty="0" smtClean="0">
                <a:solidFill>
                  <a:srgbClr val="502604"/>
                </a:solidFill>
              </a:rPr>
              <a:t>20</a:t>
            </a:r>
            <a:r>
              <a:rPr lang="ru-RU" sz="1300" b="1" dirty="0" smtClean="0">
                <a:solidFill>
                  <a:srgbClr val="502604"/>
                </a:solidFill>
              </a:rPr>
              <a:t>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5744" y="693857"/>
            <a:ext cx="90681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Динамика расходов бюджета города Пскова за 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-201</a:t>
            </a:r>
            <a:r>
              <a:rPr lang="en-US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 годы</a:t>
            </a: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по отраслям)</a:t>
            </a:r>
            <a:endParaRPr lang="ru-RU" sz="22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8455" y="1274857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163026"/>
              </p:ext>
            </p:extLst>
          </p:nvPr>
        </p:nvGraphicFramePr>
        <p:xfrm>
          <a:off x="-6350" y="1556792"/>
          <a:ext cx="9076893" cy="496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4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</a:t>
            </a:r>
            <a:r>
              <a:rPr lang="en-US" b="1" dirty="0" smtClean="0">
                <a:solidFill>
                  <a:srgbClr val="502604"/>
                </a:solidFill>
              </a:rPr>
              <a:t>9</a:t>
            </a:r>
            <a:r>
              <a:rPr lang="ru-RU" b="1" dirty="0" smtClean="0">
                <a:solidFill>
                  <a:srgbClr val="502604"/>
                </a:solidFill>
              </a:rPr>
              <a:t>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</a:t>
            </a:r>
            <a:r>
              <a:rPr lang="en-US" sz="1300" b="1" dirty="0" smtClean="0">
                <a:solidFill>
                  <a:srgbClr val="502604"/>
                </a:solidFill>
              </a:rPr>
              <a:t>8</a:t>
            </a:r>
            <a:r>
              <a:rPr lang="ru-RU" sz="1300" b="1" dirty="0" smtClean="0">
                <a:solidFill>
                  <a:srgbClr val="502604"/>
                </a:solidFill>
              </a:rPr>
              <a:t> апреля 20</a:t>
            </a:r>
            <a:r>
              <a:rPr lang="en-US" sz="1300" b="1" dirty="0" smtClean="0">
                <a:solidFill>
                  <a:srgbClr val="502604"/>
                </a:solidFill>
              </a:rPr>
              <a:t>20</a:t>
            </a:r>
            <a:r>
              <a:rPr lang="ru-RU" sz="1300" b="1" dirty="0" smtClean="0">
                <a:solidFill>
                  <a:srgbClr val="502604"/>
                </a:solidFill>
              </a:rPr>
              <a:t>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91862" y="548680"/>
            <a:ext cx="53158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Муниципальные программы</a:t>
            </a:r>
            <a:endParaRPr lang="ru-RU" sz="28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1340768"/>
            <a:ext cx="2087562" cy="936104"/>
          </a:xfrm>
          <a:prstGeom prst="round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Социальной </a:t>
            </a:r>
            <a:r>
              <a:rPr lang="ru-RU" sz="1600" dirty="0" smtClean="0">
                <a:solidFill>
                  <a:schemeClr val="tx1"/>
                </a:solidFill>
              </a:rPr>
              <a:t>направленности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701,7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413" y="1340768"/>
            <a:ext cx="2087562" cy="936104"/>
          </a:xfrm>
          <a:prstGeom prst="round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Обеспечение безопасных условий жизнедеятельности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smtClean="0">
                <a:solidFill>
                  <a:schemeClr val="tx1"/>
                </a:solidFill>
              </a:rPr>
              <a:t>11,1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9950" y="1340768"/>
            <a:ext cx="2087563" cy="936104"/>
          </a:xfrm>
          <a:prstGeom prst="round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Программы в отрасли ЖКХ и дорожного </a:t>
            </a:r>
            <a:r>
              <a:rPr lang="ru-RU" sz="1400" dirty="0" smtClean="0">
                <a:solidFill>
                  <a:schemeClr val="tx1"/>
                </a:solidFill>
              </a:rPr>
              <a:t>хозяйства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1224,5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11975" y="1340768"/>
            <a:ext cx="2087563" cy="936104"/>
          </a:xfrm>
          <a:prstGeom prst="round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Общего </a:t>
            </a:r>
            <a:r>
              <a:rPr lang="ru-RU" sz="1600" dirty="0" smtClean="0">
                <a:solidFill>
                  <a:schemeClr val="tx1"/>
                </a:solidFill>
              </a:rPr>
              <a:t>характера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9,9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79950" y="3437976"/>
            <a:ext cx="2087563" cy="612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Развитие </a:t>
            </a:r>
            <a:r>
              <a:rPr lang="ru-RU" sz="1000" dirty="0">
                <a:solidFill>
                  <a:schemeClr val="tx1"/>
                </a:solidFill>
              </a:rPr>
              <a:t>и содержание улично-дорожной сети города </a:t>
            </a:r>
            <a:r>
              <a:rPr lang="ru-RU" sz="1000" dirty="0" smtClean="0">
                <a:solidFill>
                  <a:schemeClr val="tx1"/>
                </a:solidFill>
              </a:rPr>
              <a:t>Пскова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621,7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679950" y="4049976"/>
            <a:ext cx="2087563" cy="75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Повышение уровня благоустройства и улучшение санитарного состояния города </a:t>
            </a:r>
            <a:r>
              <a:rPr lang="ru-RU" sz="1000" dirty="0" smtClean="0">
                <a:solidFill>
                  <a:schemeClr val="tx1"/>
                </a:solidFill>
              </a:rPr>
              <a:t>Пскова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237,9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679950" y="2321519"/>
            <a:ext cx="2087563" cy="111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Создание условий для повышения качества обеспечения населения муниципального образования </a:t>
            </a:r>
            <a:r>
              <a:rPr lang="ru-RU" sz="1000" dirty="0" smtClean="0">
                <a:solidFill>
                  <a:schemeClr val="tx1"/>
                </a:solidFill>
              </a:rPr>
              <a:t>«Город </a:t>
            </a:r>
            <a:r>
              <a:rPr lang="ru-RU" sz="1000" dirty="0">
                <a:solidFill>
                  <a:schemeClr val="tx1"/>
                </a:solidFill>
              </a:rPr>
              <a:t>Псков» коммунальными </a:t>
            </a:r>
            <a:r>
              <a:rPr lang="ru-RU" sz="1000" dirty="0" smtClean="0">
                <a:solidFill>
                  <a:schemeClr val="tx1"/>
                </a:solidFill>
              </a:rPr>
              <a:t>услугами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289,8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77800" y="3293976"/>
            <a:ext cx="2087563" cy="8172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образования и повышение эффективности реализации молодежной </a:t>
            </a:r>
            <a:r>
              <a:rPr lang="ru-RU" sz="1000" dirty="0" smtClean="0">
                <a:solidFill>
                  <a:schemeClr val="tx1"/>
                </a:solidFill>
              </a:rPr>
              <a:t>политики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2593,2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79388" y="2323181"/>
            <a:ext cx="2089150" cy="972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Культура, сохранение культурного наследия и развитие туризма на территории муниципального образования «Город Псков</a:t>
            </a:r>
            <a:r>
              <a:rPr lang="ru-RU" sz="1000" dirty="0" smtClean="0">
                <a:solidFill>
                  <a:schemeClr val="tx1"/>
                </a:solidFill>
              </a:rPr>
              <a:t>»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611,4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911975" y="2321595"/>
            <a:ext cx="2089150" cy="756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Совершенствование муниципального </a:t>
            </a:r>
            <a:r>
              <a:rPr lang="ru-RU" sz="1000" dirty="0" smtClean="0">
                <a:solidFill>
                  <a:schemeClr val="tx1"/>
                </a:solidFill>
              </a:rPr>
              <a:t>управления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67,8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76213" y="4913976"/>
            <a:ext cx="2089150" cy="558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Обеспечение жильем жителей города </a:t>
            </a:r>
            <a:r>
              <a:rPr lang="ru-RU" sz="1000" dirty="0" smtClean="0">
                <a:solidFill>
                  <a:schemeClr val="tx1"/>
                </a:solidFill>
              </a:rPr>
              <a:t>Пскова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132,5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76213" y="4114776"/>
            <a:ext cx="2089150" cy="7956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физической культуры и спорта, организация отдыха и оздоровления </a:t>
            </a:r>
            <a:r>
              <a:rPr lang="ru-RU" sz="1000" dirty="0" smtClean="0">
                <a:solidFill>
                  <a:schemeClr val="tx1"/>
                </a:solidFill>
              </a:rPr>
              <a:t>детей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360,3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411413" y="3725975"/>
            <a:ext cx="2089150" cy="75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Обеспечение общественного порядка и противодействие </a:t>
            </a:r>
            <a:r>
              <a:rPr lang="ru-RU" sz="1000" dirty="0" smtClean="0">
                <a:solidFill>
                  <a:schemeClr val="tx1"/>
                </a:solidFill>
              </a:rPr>
              <a:t>преступности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5,4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411413" y="2323181"/>
            <a:ext cx="2087562" cy="1404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Защита населения и территории муниципального образования «Город Псков» от чрезвычайных ситуаций и террористических угроз, обеспечение пожарной безопасности и безопасности людей на водных </a:t>
            </a:r>
            <a:r>
              <a:rPr lang="ru-RU" sz="1000" dirty="0" smtClean="0">
                <a:solidFill>
                  <a:schemeClr val="tx1"/>
                </a:solidFill>
              </a:rPr>
              <a:t>объектах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5,7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179388" y="5479176"/>
            <a:ext cx="2089150" cy="936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Поддержка социально ориентированных некоммерческих организаций и отдельных категорий </a:t>
            </a:r>
            <a:r>
              <a:rPr lang="ru-RU" sz="1000" dirty="0" smtClean="0">
                <a:solidFill>
                  <a:schemeClr val="tx1"/>
                </a:solidFill>
              </a:rPr>
              <a:t>граждан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4,3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6911974" y="3077976"/>
            <a:ext cx="2087563" cy="75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Содействие экономическому развитию, </a:t>
            </a:r>
            <a:r>
              <a:rPr lang="ru-RU" sz="1000" dirty="0" smtClean="0">
                <a:solidFill>
                  <a:schemeClr val="tx1"/>
                </a:solidFill>
              </a:rPr>
              <a:t>инвестиционной деятельности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12,1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98455" y="908720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4682112" y="4813176"/>
            <a:ext cx="2087563" cy="702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000" dirty="0">
                <a:solidFill>
                  <a:schemeClr val="tx1"/>
                </a:solidFill>
              </a:rPr>
              <a:t>современной городской среды </a:t>
            </a:r>
            <a:r>
              <a:rPr lang="ru-RU" sz="1000" dirty="0" smtClean="0">
                <a:solidFill>
                  <a:schemeClr val="tx1"/>
                </a:solidFill>
              </a:rPr>
              <a:t/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МО </a:t>
            </a:r>
            <a:r>
              <a:rPr lang="ru-RU" sz="1000" dirty="0">
                <a:solidFill>
                  <a:schemeClr val="tx1"/>
                </a:solidFill>
              </a:rPr>
              <a:t>«Город Псков</a:t>
            </a:r>
            <a:r>
              <a:rPr lang="ru-RU" sz="1000" dirty="0" smtClean="0">
                <a:solidFill>
                  <a:schemeClr val="tx1"/>
                </a:solidFill>
              </a:rPr>
              <a:t>»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75,1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</a:t>
            </a:r>
            <a:r>
              <a:rPr lang="en-US" sz="1300" b="1" dirty="0" smtClean="0">
                <a:solidFill>
                  <a:srgbClr val="502604"/>
                </a:solidFill>
              </a:rPr>
              <a:t>8</a:t>
            </a:r>
            <a:r>
              <a:rPr lang="ru-RU" sz="1300" b="1" dirty="0" smtClean="0">
                <a:solidFill>
                  <a:srgbClr val="502604"/>
                </a:solidFill>
              </a:rPr>
              <a:t> апреля 20</a:t>
            </a:r>
            <a:r>
              <a:rPr lang="en-US" sz="1300" b="1" dirty="0" smtClean="0">
                <a:solidFill>
                  <a:srgbClr val="502604"/>
                </a:solidFill>
              </a:rPr>
              <a:t>20</a:t>
            </a:r>
            <a:r>
              <a:rPr lang="ru-RU" sz="1300" b="1" dirty="0" smtClean="0">
                <a:solidFill>
                  <a:srgbClr val="502604"/>
                </a:solidFill>
              </a:rPr>
              <a:t>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4137" y="620688"/>
            <a:ext cx="91713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Расходы на муниципальные программы социальной направленности</a:t>
            </a:r>
            <a:endParaRPr lang="ru-RU" sz="20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908720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95"/>
              </p:ext>
            </p:extLst>
          </p:nvPr>
        </p:nvGraphicFramePr>
        <p:xfrm>
          <a:off x="1115616" y="1239482"/>
          <a:ext cx="7056784" cy="2141760"/>
        </p:xfrm>
        <a:graphic>
          <a:graphicData uri="http://schemas.openxmlformats.org/drawingml/2006/table">
            <a:tbl>
              <a:tblPr/>
              <a:tblGrid>
                <a:gridCol w="5870106"/>
                <a:gridCol w="1186678"/>
              </a:tblGrid>
              <a:tr h="281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Образование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2 593,2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Культура и туризм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611,4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Спорт и оздоровление детей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360,3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Обеспечение жильем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Поддержка НКО и отдельных категорий граждан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4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3 701,7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943707"/>
              </p:ext>
            </p:extLst>
          </p:nvPr>
        </p:nvGraphicFramePr>
        <p:xfrm>
          <a:off x="247650" y="3212976"/>
          <a:ext cx="8648700" cy="36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8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2019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</a:t>
            </a:r>
            <a:r>
              <a:rPr lang="en-US" sz="1300" b="1" dirty="0" smtClean="0">
                <a:solidFill>
                  <a:srgbClr val="502604"/>
                </a:solidFill>
              </a:rPr>
              <a:t>8</a:t>
            </a:r>
            <a:r>
              <a:rPr lang="ru-RU" sz="1300" b="1" dirty="0" smtClean="0">
                <a:solidFill>
                  <a:srgbClr val="502604"/>
                </a:solidFill>
              </a:rPr>
              <a:t> апреля 20</a:t>
            </a:r>
            <a:r>
              <a:rPr lang="en-US" sz="1300" b="1" dirty="0" smtClean="0">
                <a:solidFill>
                  <a:srgbClr val="502604"/>
                </a:solidFill>
              </a:rPr>
              <a:t>20</a:t>
            </a:r>
            <a:r>
              <a:rPr lang="ru-RU" sz="1300" b="1" dirty="0" smtClean="0">
                <a:solidFill>
                  <a:srgbClr val="502604"/>
                </a:solidFill>
              </a:rPr>
              <a:t>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22531" y="548680"/>
            <a:ext cx="54545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Расходы на муниципальные программы </a:t>
            </a:r>
            <a:r>
              <a:rPr lang="en-US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отрасли ЖКХ и дорожного хозяйства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56376" y="942628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8011"/>
              </p:ext>
            </p:extLst>
          </p:nvPr>
        </p:nvGraphicFramePr>
        <p:xfrm>
          <a:off x="1259632" y="1340768"/>
          <a:ext cx="6696744" cy="1861920"/>
        </p:xfrm>
        <a:graphic>
          <a:graphicData uri="http://schemas.openxmlformats.org/drawingml/2006/table">
            <a:tbl>
              <a:tblPr/>
              <a:tblGrid>
                <a:gridCol w="5542133"/>
                <a:gridCol w="1154611"/>
              </a:tblGrid>
              <a:tr h="214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4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Развитие и содержание улично-дорожной сети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621,7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4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Благоустройство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4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Коммунальное хозяйство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4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Формирование современной городской среды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4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1224,5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570963"/>
              </p:ext>
            </p:extLst>
          </p:nvPr>
        </p:nvGraphicFramePr>
        <p:xfrm>
          <a:off x="314325" y="3068960"/>
          <a:ext cx="85153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63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761</Words>
  <Application>Microsoft Office PowerPoint</Application>
  <PresentationFormat>Экран (4:3)</PresentationFormat>
  <Paragraphs>226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46yPAIIIKA</dc:creator>
  <cp:lastModifiedBy>User</cp:lastModifiedBy>
  <cp:revision>243</cp:revision>
  <dcterms:created xsi:type="dcterms:W3CDTF">2014-12-10T03:09:55Z</dcterms:created>
  <dcterms:modified xsi:type="dcterms:W3CDTF">2020-04-27T14:15:24Z</dcterms:modified>
</cp:coreProperties>
</file>