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310" r:id="rId3"/>
    <p:sldId id="313" r:id="rId4"/>
    <p:sldId id="319" r:id="rId5"/>
    <p:sldId id="308" r:id="rId6"/>
    <p:sldId id="315" r:id="rId7"/>
    <p:sldId id="306" r:id="rId8"/>
    <p:sldId id="314" r:id="rId9"/>
    <p:sldId id="317" r:id="rId10"/>
    <p:sldId id="29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604"/>
    <a:srgbClr val="2C1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15" autoAdjust="0"/>
    <p:restoredTop sz="94786" autoAdjust="0"/>
  </p:normalViewPr>
  <p:slideViewPr>
    <p:cSldViewPr>
      <p:cViewPr varScale="1">
        <p:scale>
          <a:sx n="111" d="100"/>
          <a:sy n="111" d="100"/>
        </p:scale>
        <p:origin x="-19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5;&#1088;&#1077;&#1079;&#1077;&#1085;&#1090;&#1072;&#1094;&#1080;&#1080;\&#1057;&#1083;&#1072;&#1081;&#1076;&#1099;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&#1055;&#1088;&#1077;&#1079;&#1077;&#1085;&#1090;&#1072;&#1094;&#1080;&#1080;\&#1057;&#1083;&#1091;&#1096;&#1072;&#1085;&#1080;&#1103;%2023.04.2019\&#1057;&#1083;&#1072;&#1081;&#1076;&#1099;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&#1055;&#1088;&#1077;&#1079;&#1077;&#1085;&#1090;&#1072;&#1094;&#1080;&#1080;\&#1057;&#1083;&#1091;&#1096;&#1072;&#1085;&#1080;&#1103;%2023.04.2019\&#1057;&#1083;&#1072;&#1081;&#1076;&#1099;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&#1055;&#1088;&#1077;&#1079;&#1077;&#1085;&#1090;&#1072;&#1094;&#1080;&#1080;\&#1057;&#1083;&#1091;&#1096;&#1072;&#1085;&#1080;&#1103;%2023.04.2019\&#1057;&#1083;&#1072;&#1081;&#1076;&#1099;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&#1055;&#1088;&#1077;&#1079;&#1077;&#1085;&#1090;&#1072;&#1094;&#1080;&#1080;\&#1057;&#1083;&#1091;&#1096;&#1072;&#1085;&#1080;&#1103;%2023.04.2019\&#1057;&#1083;&#1072;&#1081;&#1076;&#1099;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85744234800839E-3"/>
          <c:y val="8.7066558485816722E-2"/>
          <c:w val="0.81072177298592396"/>
          <c:h val="0.79347002405689981"/>
        </c:manualLayout>
      </c:layout>
      <c:pie3DChart>
        <c:varyColors val="1"/>
        <c:ser>
          <c:idx val="0"/>
          <c:order val="0"/>
          <c:spPr>
            <a:ln w="12700"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0.13050613956274335"/>
                  <c:y val="2.17440000841808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4656281172400616E-2"/>
                  <c:y val="-2.6322447914316684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accent2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757700098808403"/>
                  <c:y val="-6.2184112688775078E-2"/>
                </c:manualLayout>
              </c:layout>
              <c:spPr/>
              <c:txPr>
                <a:bodyPr/>
                <a:lstStyle/>
                <a:p>
                  <a:pPr>
                    <a:defRPr sz="1500" b="1">
                      <a:solidFill>
                        <a:schemeClr val="accent3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850513914768297"/>
                  <c:y val="3.1720240960880892E-2"/>
                </c:manualLayout>
              </c:layout>
              <c:spPr/>
              <c:txPr>
                <a:bodyPr/>
                <a:lstStyle/>
                <a:p>
                  <a:pPr>
                    <a:defRPr sz="1500" b="1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0278699721868562"/>
                  <c:y val="-0.1394401393672307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3104558842011507"/>
                  <c:y val="-0.12732805922798701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8057221854901725"/>
                  <c:y val="-9.0481265970447644E-2"/>
                </c:manualLayout>
              </c:layout>
              <c:spPr/>
              <c:txPr>
                <a:bodyPr/>
                <a:lstStyle/>
                <a:p>
                  <a:pPr>
                    <a:defRPr sz="15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8616422947131703E-2"/>
                  <c:y val="1.8745377428987187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0958378641254153E-2"/>
                  <c:y val="0.10322348442765619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92D05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23553687864488637"/>
                  <c:y val="7.6816747135341229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accent4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Слайд_n_2!$A$3:$A$12</c:f>
              <c:strCache>
                <c:ptCount val="10"/>
                <c:pt idx="0">
                  <c:v>Безвозмездные поступления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Налог на доходы физических лиц</c:v>
                </c:pt>
                <c:pt idx="5">
                  <c:v>Госпошлина</c:v>
                </c:pt>
                <c:pt idx="6">
                  <c:v>Доходы от использования имущества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Слайд_n_2!$B$3:$B$12</c:f>
              <c:numCache>
                <c:formatCode>0.0%</c:formatCode>
                <c:ptCount val="10"/>
                <c:pt idx="0">
                  <c:v>0.63471126414294721</c:v>
                </c:pt>
                <c:pt idx="1">
                  <c:v>2.6890151541866234E-3</c:v>
                </c:pt>
                <c:pt idx="2">
                  <c:v>4.5356891526644003E-2</c:v>
                </c:pt>
                <c:pt idx="3">
                  <c:v>3.7119890000526547E-2</c:v>
                </c:pt>
                <c:pt idx="4">
                  <c:v>0.22820915305813819</c:v>
                </c:pt>
                <c:pt idx="5">
                  <c:v>6.8699287813517272E-3</c:v>
                </c:pt>
                <c:pt idx="6">
                  <c:v>1.9712154665857386E-2</c:v>
                </c:pt>
                <c:pt idx="7">
                  <c:v>1.4496291448215268E-2</c:v>
                </c:pt>
                <c:pt idx="8">
                  <c:v>6.2581564488447903E-3</c:v>
                </c:pt>
                <c:pt idx="9">
                  <c:v>4.577254773288273E-3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952649733458762E-2"/>
          <c:y val="7.0671378091872794E-2"/>
          <c:w val="0.90090937597993104"/>
          <c:h val="0.67764261799430558"/>
        </c:manualLayout>
      </c:layout>
      <c:pie3DChart>
        <c:varyColors val="1"/>
        <c:ser>
          <c:idx val="0"/>
          <c:order val="0"/>
          <c:tx>
            <c:strRef>
              <c:f>Слайд13!$B$2</c:f>
              <c:strCache>
                <c:ptCount val="1"/>
                <c:pt idx="0">
                  <c:v>2018 год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0.18435677079252261"/>
                  <c:y val="-0.155677545607152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274059992212563E-2"/>
                  <c:y val="-4.830787494319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480809376401033E-2"/>
                  <c:y val="7.545829739480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754030350409553E-2"/>
                  <c:y val="-2.1862496869870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427699721346449"/>
                  <c:y val="5.200838411099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5577175154146036E-2"/>
                  <c:y val="-3.192806729547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4810760079697964E-2"/>
                  <c:y val="-3.9659627352234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5767997000751019"/>
                  <c:y val="-3.7182048357029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Слайд13!$A$3:$A$12</c:f>
              <c:strCache>
                <c:ptCount val="10"/>
                <c:pt idx="0">
                  <c:v>Образование (50,4%)</c:v>
                </c:pt>
                <c:pt idx="1">
                  <c:v>Национальная безопасность (0,1%)</c:v>
                </c:pt>
                <c:pt idx="2">
                  <c:v>Жилищно-коммунальное хозяйство (9,8%)</c:v>
                </c:pt>
                <c:pt idx="3">
                  <c:v>Средства массовой информации (0,1%)</c:v>
                </c:pt>
                <c:pt idx="4">
                  <c:v>Национальная экономика (22,0%)</c:v>
                </c:pt>
                <c:pt idx="5">
                  <c:v>Обслуживание муниципального долга (1,0%)</c:v>
                </c:pt>
                <c:pt idx="6">
                  <c:v>Общегосударственные вопросы (4,6%)</c:v>
                </c:pt>
                <c:pt idx="7">
                  <c:v>Культура (2,6%)</c:v>
                </c:pt>
                <c:pt idx="8">
                  <c:v>Физкультура и спорт (5,8%)</c:v>
                </c:pt>
                <c:pt idx="9">
                  <c:v>Социальная политика (3,6%)</c:v>
                </c:pt>
              </c:strCache>
            </c:strRef>
          </c:cat>
          <c:val>
            <c:numRef>
              <c:f>Слайд13!$B$3:$B$12</c:f>
              <c:numCache>
                <c:formatCode>#,##0.0</c:formatCode>
                <c:ptCount val="10"/>
                <c:pt idx="0">
                  <c:v>2343.1</c:v>
                </c:pt>
                <c:pt idx="1">
                  <c:v>3</c:v>
                </c:pt>
                <c:pt idx="2">
                  <c:v>453.2</c:v>
                </c:pt>
                <c:pt idx="3">
                  <c:v>5.5</c:v>
                </c:pt>
                <c:pt idx="4">
                  <c:v>1022.3</c:v>
                </c:pt>
                <c:pt idx="5">
                  <c:v>46.3</c:v>
                </c:pt>
                <c:pt idx="6">
                  <c:v>215.1</c:v>
                </c:pt>
                <c:pt idx="7">
                  <c:v>122.1</c:v>
                </c:pt>
                <c:pt idx="8">
                  <c:v>268.3</c:v>
                </c:pt>
                <c:pt idx="9">
                  <c:v>166.3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6.0691007227106956E-2"/>
          <c:y val="0.74146350964080021"/>
          <c:w val="0.87861788678108554"/>
          <c:h val="0.2444022147408252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67002920676195E-3"/>
          <c:y val="3.8149731990622976E-3"/>
          <c:w val="0.77102036664021645"/>
          <c:h val="0.832968005218786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Слайд6!$A$3</c:f>
              <c:strCache>
                <c:ptCount val="1"/>
                <c:pt idx="0">
                  <c:v>Социальная сфера</c:v>
                </c:pt>
              </c:strCache>
            </c:strRef>
          </c:tx>
          <c:spPr>
            <a:solidFill>
              <a:srgbClr val="21A0DF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Слайд6!$B$2:$E$2</c:f>
              <c:strCache>
                <c:ptCount val="4"/>
                <c:pt idx="0">
                  <c:v>2015 год
 ∑ 3462,1</c:v>
                </c:pt>
                <c:pt idx="1">
                  <c:v>2016 год
 ∑ 4372,8</c:v>
                </c:pt>
                <c:pt idx="2">
                  <c:v>2017 год
 ∑ 3911,3</c:v>
                </c:pt>
                <c:pt idx="3">
                  <c:v>2018 год
 ∑ 4645,1</c:v>
                </c:pt>
              </c:strCache>
            </c:strRef>
          </c:cat>
          <c:val>
            <c:numRef>
              <c:f>Слайд6!$B$3:$E$3</c:f>
              <c:numCache>
                <c:formatCode>General</c:formatCode>
                <c:ptCount val="4"/>
                <c:pt idx="0">
                  <c:v>2065.4</c:v>
                </c:pt>
                <c:pt idx="1">
                  <c:v>2831.6</c:v>
                </c:pt>
                <c:pt idx="2">
                  <c:v>2315.1999999999998</c:v>
                </c:pt>
                <c:pt idx="3">
                  <c:v>2899.7</c:v>
                </c:pt>
              </c:numCache>
            </c:numRef>
          </c:val>
        </c:ser>
        <c:ser>
          <c:idx val="1"/>
          <c:order val="1"/>
          <c:tx>
            <c:strRef>
              <c:f>Слайд6!$A$4</c:f>
              <c:strCache>
                <c:ptCount val="1"/>
                <c:pt idx="0">
                  <c:v>ЖКХ, национальная экономика</c:v>
                </c:pt>
              </c:strCache>
            </c:strRef>
          </c:tx>
          <c:spPr>
            <a:solidFill>
              <a:srgbClr val="61CE5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 i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Слайд6!$B$2:$E$2</c:f>
              <c:strCache>
                <c:ptCount val="4"/>
                <c:pt idx="0">
                  <c:v>2015 год
 ∑ 3462,1</c:v>
                </c:pt>
                <c:pt idx="1">
                  <c:v>2016 год
 ∑ 4372,8</c:v>
                </c:pt>
                <c:pt idx="2">
                  <c:v>2017 год
 ∑ 3911,3</c:v>
                </c:pt>
                <c:pt idx="3">
                  <c:v>2018 год
 ∑ 4645,1</c:v>
                </c:pt>
              </c:strCache>
            </c:strRef>
          </c:cat>
          <c:val>
            <c:numRef>
              <c:f>Слайд6!$B$4:$E$4</c:f>
              <c:numCache>
                <c:formatCode>General</c:formatCode>
                <c:ptCount val="4"/>
                <c:pt idx="0">
                  <c:v>1084.8</c:v>
                </c:pt>
                <c:pt idx="1">
                  <c:v>1257.0999999999999</c:v>
                </c:pt>
                <c:pt idx="2">
                  <c:v>1302.9000000000001</c:v>
                </c:pt>
                <c:pt idx="3">
                  <c:v>1475.5</c:v>
                </c:pt>
              </c:numCache>
            </c:numRef>
          </c:val>
        </c:ser>
        <c:ser>
          <c:idx val="2"/>
          <c:order val="2"/>
          <c:tx>
            <c:strRef>
              <c:f>Слайд6!$A$5</c:f>
              <c:strCache>
                <c:ptCount val="1"/>
                <c:pt idx="0">
                  <c:v>Прочие отрасли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Слайд6!$B$2:$E$2</c:f>
              <c:strCache>
                <c:ptCount val="4"/>
                <c:pt idx="0">
                  <c:v>2015 год
 ∑ 3462,1</c:v>
                </c:pt>
                <c:pt idx="1">
                  <c:v>2016 год
 ∑ 4372,8</c:v>
                </c:pt>
                <c:pt idx="2">
                  <c:v>2017 год
 ∑ 3911,3</c:v>
                </c:pt>
                <c:pt idx="3">
                  <c:v>2018 год
 ∑ 4645,1</c:v>
                </c:pt>
              </c:strCache>
            </c:strRef>
          </c:cat>
          <c:val>
            <c:numRef>
              <c:f>Слайд6!$B$5:$E$5</c:f>
              <c:numCache>
                <c:formatCode>General</c:formatCode>
                <c:ptCount val="4"/>
                <c:pt idx="0">
                  <c:v>311.89999999999998</c:v>
                </c:pt>
                <c:pt idx="1">
                  <c:v>284.10000000000002</c:v>
                </c:pt>
                <c:pt idx="2">
                  <c:v>293.2</c:v>
                </c:pt>
                <c:pt idx="3">
                  <c:v>269.89999999999998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71053312"/>
        <c:axId val="71054848"/>
        <c:axId val="0"/>
      </c:bar3DChart>
      <c:catAx>
        <c:axId val="710533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 b="1"/>
            </a:pPr>
            <a:endParaRPr lang="ru-RU"/>
          </a:p>
        </c:txPr>
        <c:crossAx val="71054848"/>
        <c:crosses val="autoZero"/>
        <c:auto val="1"/>
        <c:lblAlgn val="ctr"/>
        <c:lblOffset val="100"/>
        <c:noMultiLvlLbl val="0"/>
      </c:catAx>
      <c:valAx>
        <c:axId val="710548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105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10823482145904"/>
          <c:y val="0.18404042709047905"/>
          <c:w val="0.26619067540494346"/>
          <c:h val="0.55956552851451491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543859649122807E-3"/>
          <c:y val="0"/>
          <c:w val="0.99473684210526314"/>
          <c:h val="0.7680543168400260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D25F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086D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97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65C4C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7543859649122807E-3"/>
                  <c:y val="0.31270347612455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84287812041115E-3"/>
                  <c:y val="0.13608392016531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578947368421054E-2"/>
                  <c:y val="-2.8954025567088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</a:t>
                    </a:r>
                    <a:r>
                      <a:rPr lang="en-US" dirty="0" smtClean="0"/>
                      <a:t>3,0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864904552129224E-2"/>
                  <c:y val="-4.0535635793923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578965624891708E-2"/>
                  <c:y val="-4.3431038350632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Слайд9!$A$2:$A$6</c:f>
              <c:strCache>
                <c:ptCount val="5"/>
                <c:pt idx="0">
                  <c:v>Образование</c:v>
                </c:pt>
                <c:pt idx="1">
                  <c:v>Культура и туризм</c:v>
                </c:pt>
                <c:pt idx="2">
                  <c:v>Спорт и оздоровление детей</c:v>
                </c:pt>
                <c:pt idx="3">
                  <c:v>Обеспечение жильем</c:v>
                </c:pt>
                <c:pt idx="4">
                  <c:v>Поддержка НКО и отдельных категорий граждан</c:v>
                </c:pt>
              </c:strCache>
            </c:strRef>
          </c:cat>
          <c:val>
            <c:numRef>
              <c:f>Слайд9!$B$2:$B$6</c:f>
              <c:numCache>
                <c:formatCode>#,##0.0</c:formatCode>
                <c:ptCount val="5"/>
                <c:pt idx="0">
                  <c:v>2142.5</c:v>
                </c:pt>
                <c:pt idx="1">
                  <c:v>840.2</c:v>
                </c:pt>
                <c:pt idx="2">
                  <c:v>353</c:v>
                </c:pt>
                <c:pt idx="3">
                  <c:v>108.8</c:v>
                </c:pt>
                <c:pt idx="4">
                  <c:v>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80754560"/>
        <c:axId val="80771328"/>
        <c:axId val="0"/>
      </c:bar3DChart>
      <c:catAx>
        <c:axId val="807545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80771328"/>
        <c:crosses val="autoZero"/>
        <c:auto val="1"/>
        <c:lblAlgn val="ctr"/>
        <c:lblOffset val="0"/>
        <c:noMultiLvlLbl val="0"/>
      </c:catAx>
      <c:valAx>
        <c:axId val="807713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crossAx val="807545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543859649122807E-3"/>
          <c:y val="0"/>
          <c:w val="0.99473684210526314"/>
          <c:h val="0.8107444057174852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D25F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086D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97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65C4C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7543859649122807E-3"/>
                  <c:y val="0.31270347612455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88201166186075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053245022224574E-2"/>
                  <c:y val="-6.6594258804303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864904552129224E-2"/>
                  <c:y val="-4.0535635793923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578965624891708E-2"/>
                  <c:y val="-4.3431038350632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Слайд10_1!$A$2:$A$5</c:f>
              <c:strCache>
                <c:ptCount val="4"/>
                <c:pt idx="0">
                  <c:v>Развитие и содержание улично-дорожной сети</c:v>
                </c:pt>
                <c:pt idx="1">
                  <c:v>Благоустройство</c:v>
                </c:pt>
                <c:pt idx="2">
                  <c:v>Коммунальное хозяйство</c:v>
                </c:pt>
                <c:pt idx="3">
                  <c:v>Формирование современной городской среды</c:v>
                </c:pt>
              </c:strCache>
            </c:strRef>
          </c:cat>
          <c:val>
            <c:numRef>
              <c:f>Слайд10_1!$B$2:$B$5</c:f>
              <c:numCache>
                <c:formatCode>#,##0.0</c:formatCode>
                <c:ptCount val="4"/>
                <c:pt idx="0">
                  <c:v>417.1</c:v>
                </c:pt>
                <c:pt idx="1">
                  <c:v>268</c:v>
                </c:pt>
                <c:pt idx="2">
                  <c:v>11.1</c:v>
                </c:pt>
                <c:pt idx="3">
                  <c:v>54.8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80720640"/>
        <c:axId val="80729216"/>
        <c:axId val="0"/>
      </c:bar3DChart>
      <c:catAx>
        <c:axId val="807206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80729216"/>
        <c:crosses val="autoZero"/>
        <c:auto val="1"/>
        <c:lblAlgn val="ctr"/>
        <c:lblOffset val="0"/>
        <c:noMultiLvlLbl val="0"/>
      </c:catAx>
      <c:valAx>
        <c:axId val="8072921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crossAx val="807206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C0F8A6-C822-4599-ABFA-47E93ACFFFB9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0016F4-EA99-4FD2-B380-84A9A275B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42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D77208-F67E-4F09-984C-2F79BEEA00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689A8-886F-475B-AA5D-360B0FD23478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4ABBC-8BFC-4B8C-A0E6-5F09813C7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601F7-5428-41A2-BC2B-34563838ED5B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DC96C-86FE-4F2F-B27E-BCD89C21C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10CDB-D3F9-4115-B0FA-08F83CE3E1D9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B045-CB38-41C8-9633-62F6C9324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9AB42-7946-41D2-95D5-CE77EC094925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BB65-CAFF-4F09-9BBD-28BA50086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82D8C-B040-4D9F-A837-4FF746867D4C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213D-F40A-4EB7-99BB-4F9FEA208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5927-7AF9-48F2-9FD2-A6FE26FCC54D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B529-825A-44CD-8D56-BA497C46D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DF65B-5A89-42B3-BF1C-F1EE1E60C105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4A949-5A88-44C0-8FEB-B0380496C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4DC6-4B79-4B7B-9E62-5A5C4155563B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2B61-D092-4259-B002-720397F35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C2018-2633-4BB6-9C73-B16EF00F5CD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883C-1E8F-44E3-B47D-EEBD4F163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83ED0-F894-46FB-97A6-3ABCE57F76D3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8F69E-D64B-4D29-BCDC-BD0865057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7D60-B2E3-4548-BFE5-83A69AC7467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F1185-1713-4E4D-A050-CE5634EC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E15346-0030-4D1F-88EE-6A88A2EB151F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542370-82FD-400A-BA46-711F3E6D8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4E-6yPAIIIKA\Desktop\Безымянный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0"/>
            <a:ext cx="9144000" cy="68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4E-6yPAIIIKA\Desktop\Безымянный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0"/>
            <a:ext cx="9144000" cy="68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33740" y="836712"/>
            <a:ext cx="6632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Основные характеристики бюджета</a:t>
            </a:r>
            <a:endParaRPr lang="ru-RU" sz="28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98455" y="1484784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00076"/>
              </p:ext>
            </p:extLst>
          </p:nvPr>
        </p:nvGraphicFramePr>
        <p:xfrm>
          <a:off x="107503" y="1916832"/>
          <a:ext cx="8963042" cy="3867867"/>
        </p:xfrm>
        <a:graphic>
          <a:graphicData uri="http://schemas.openxmlformats.org/drawingml/2006/table">
            <a:tbl>
              <a:tblPr/>
              <a:tblGrid>
                <a:gridCol w="2111907"/>
                <a:gridCol w="1370227"/>
                <a:gridCol w="1370227"/>
                <a:gridCol w="1370227"/>
                <a:gridCol w="1370227"/>
                <a:gridCol w="1370227"/>
              </a:tblGrid>
              <a:tr h="864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Уточнённый бюджет на 2018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бюджета на 2018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бюджета на 2018 год в 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2018 в % к 2017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0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- 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3 838,6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5 678,1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4 665,9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82,2%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121,6%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91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1 695,6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1 786,0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1 704,4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95,4%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100,5%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1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2 143,0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3 892,1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2 961,5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76,1%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138,2%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0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РАСХОДЫ - 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3 911,3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5 758,5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4 645,1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80,7%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118,8%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1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 (-) / ПРОФИЦИТ (+)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-72,7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-80,4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0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 (%)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5,60%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6,30%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1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09254" y="591071"/>
            <a:ext cx="8681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Структура доходов бюджета города Пскова в </a:t>
            </a:r>
            <a:r>
              <a:rPr lang="ru-RU" sz="24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sz="24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году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789974"/>
              </p:ext>
            </p:extLst>
          </p:nvPr>
        </p:nvGraphicFramePr>
        <p:xfrm>
          <a:off x="-6350" y="1196752"/>
          <a:ext cx="915035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62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283" y="776317"/>
            <a:ext cx="91376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502604"/>
                </a:solidFill>
                <a:latin typeface="Calibri" pitchFamily="34" charset="0"/>
              </a:rPr>
              <a:t>Расходы бюджета города Пскова </a:t>
            </a:r>
            <a:r>
              <a:rPr lang="ru-RU" sz="2600" b="1" dirty="0" smtClean="0">
                <a:solidFill>
                  <a:srgbClr val="502604"/>
                </a:solidFill>
                <a:latin typeface="Calibri" pitchFamily="34" charset="0"/>
              </a:rPr>
              <a:t>2018 года </a:t>
            </a:r>
            <a:r>
              <a:rPr lang="ru-RU" sz="2600" b="1" dirty="0">
                <a:solidFill>
                  <a:srgbClr val="502604"/>
                </a:solidFill>
                <a:latin typeface="Calibri" pitchFamily="34" charset="0"/>
              </a:rPr>
              <a:t>по отраслям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109758"/>
              </p:ext>
            </p:extLst>
          </p:nvPr>
        </p:nvGraphicFramePr>
        <p:xfrm>
          <a:off x="9524" y="1196752"/>
          <a:ext cx="9124951" cy="5324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727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15744" y="693857"/>
            <a:ext cx="90681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Динамика расходов бюджета города Пскова за </a:t>
            </a:r>
            <a:r>
              <a:rPr lang="ru-RU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-201</a:t>
            </a:r>
            <a:r>
              <a:rPr lang="en-US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 годы</a:t>
            </a:r>
            <a:r>
              <a:rPr lang="en-US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2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по отраслям)</a:t>
            </a:r>
            <a:endParaRPr lang="ru-RU" sz="22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98455" y="1274857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368284"/>
              </p:ext>
            </p:extLst>
          </p:nvPr>
        </p:nvGraphicFramePr>
        <p:xfrm>
          <a:off x="115744" y="1274857"/>
          <a:ext cx="8920752" cy="524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46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91862" y="548680"/>
            <a:ext cx="53158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Муниципальные программы</a:t>
            </a:r>
            <a:endParaRPr lang="ru-RU" sz="28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1340768"/>
            <a:ext cx="2087562" cy="936104"/>
          </a:xfrm>
          <a:prstGeom prst="round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Социальной </a:t>
            </a:r>
            <a:r>
              <a:rPr lang="ru-RU" sz="1600" dirty="0" smtClean="0">
                <a:solidFill>
                  <a:schemeClr val="tx1"/>
                </a:solidFill>
              </a:rPr>
              <a:t>направленности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3 462,9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413" y="1340768"/>
            <a:ext cx="2087562" cy="936104"/>
          </a:xfrm>
          <a:prstGeom prst="round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Обеспечение безопасных условий жизнедеятельности 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9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9950" y="1340768"/>
            <a:ext cx="2087563" cy="936104"/>
          </a:xfrm>
          <a:prstGeom prst="round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Программы в отрасли ЖКХ и дорожного </a:t>
            </a:r>
            <a:r>
              <a:rPr lang="ru-RU" sz="1400" dirty="0" smtClean="0">
                <a:solidFill>
                  <a:schemeClr val="tx1"/>
                </a:solidFill>
              </a:rPr>
              <a:t>хозяйства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751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11975" y="1340768"/>
            <a:ext cx="2087563" cy="936104"/>
          </a:xfrm>
          <a:prstGeom prst="round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Общего </a:t>
            </a:r>
            <a:r>
              <a:rPr lang="ru-RU" sz="1600" dirty="0" smtClean="0">
                <a:solidFill>
                  <a:schemeClr val="tx1"/>
                </a:solidFill>
              </a:rPr>
              <a:t>характера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7,3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79950" y="3437976"/>
            <a:ext cx="2087563" cy="612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Развитие </a:t>
            </a:r>
            <a:r>
              <a:rPr lang="ru-RU" sz="1000" dirty="0">
                <a:solidFill>
                  <a:schemeClr val="tx1"/>
                </a:solidFill>
              </a:rPr>
              <a:t>и содержание улично-дорожной сети города </a:t>
            </a:r>
            <a:r>
              <a:rPr lang="ru-RU" sz="1000" dirty="0" smtClean="0">
                <a:solidFill>
                  <a:schemeClr val="tx1"/>
                </a:solidFill>
              </a:rPr>
              <a:t>Пскова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417,1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679950" y="4049976"/>
            <a:ext cx="2087563" cy="756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Повышение уровня благоустройства и улучшение санитарного состояния города </a:t>
            </a:r>
            <a:r>
              <a:rPr lang="ru-RU" sz="1000" dirty="0" smtClean="0">
                <a:solidFill>
                  <a:schemeClr val="tx1"/>
                </a:solidFill>
              </a:rPr>
              <a:t>Пскова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268,0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679950" y="2321519"/>
            <a:ext cx="2087563" cy="1116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Создание условий для повышения качества обеспечения населения муниципального образования </a:t>
            </a:r>
            <a:r>
              <a:rPr lang="ru-RU" sz="1000" dirty="0" smtClean="0">
                <a:solidFill>
                  <a:schemeClr val="tx1"/>
                </a:solidFill>
              </a:rPr>
              <a:t>«Город </a:t>
            </a:r>
            <a:r>
              <a:rPr lang="ru-RU" sz="1000" dirty="0">
                <a:solidFill>
                  <a:schemeClr val="tx1"/>
                </a:solidFill>
              </a:rPr>
              <a:t>Псков» коммунальными </a:t>
            </a:r>
            <a:r>
              <a:rPr lang="ru-RU" sz="1000" dirty="0" smtClean="0">
                <a:solidFill>
                  <a:schemeClr val="tx1"/>
                </a:solidFill>
              </a:rPr>
              <a:t>услугами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11,1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77800" y="3293976"/>
            <a:ext cx="2087563" cy="8172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Развитие образования и повышение эффективности реализации молодежной </a:t>
            </a:r>
            <a:r>
              <a:rPr lang="ru-RU" sz="1000" dirty="0" smtClean="0">
                <a:solidFill>
                  <a:schemeClr val="tx1"/>
                </a:solidFill>
              </a:rPr>
              <a:t>политики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2 142,5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79388" y="2323181"/>
            <a:ext cx="2089150" cy="972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Культура, сохранение культурного наследия и развитие туризма на территории муниципального образования «Город Псков</a:t>
            </a:r>
            <a:r>
              <a:rPr lang="ru-RU" sz="1000" dirty="0" smtClean="0">
                <a:solidFill>
                  <a:schemeClr val="tx1"/>
                </a:solidFill>
              </a:rPr>
              <a:t>»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840,2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6911975" y="2321595"/>
            <a:ext cx="2089150" cy="756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Совершенствование муниципального </a:t>
            </a:r>
            <a:r>
              <a:rPr lang="ru-RU" sz="1000" dirty="0" smtClean="0">
                <a:solidFill>
                  <a:schemeClr val="tx1"/>
                </a:solidFill>
              </a:rPr>
              <a:t>управления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63,1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76213" y="4913976"/>
            <a:ext cx="2089150" cy="558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Обеспечение жильем жителей города </a:t>
            </a:r>
            <a:r>
              <a:rPr lang="ru-RU" sz="1000" dirty="0" smtClean="0">
                <a:solidFill>
                  <a:schemeClr val="tx1"/>
                </a:solidFill>
              </a:rPr>
              <a:t>Пскова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18,8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76213" y="4114776"/>
            <a:ext cx="2089150" cy="7956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Развитие физической культуры и спорта, организация отдыха и оздоровления </a:t>
            </a:r>
            <a:r>
              <a:rPr lang="ru-RU" sz="1000" dirty="0" smtClean="0">
                <a:solidFill>
                  <a:schemeClr val="tx1"/>
                </a:solidFill>
              </a:rPr>
              <a:t>детей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363,3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2411413" y="3725975"/>
            <a:ext cx="2089150" cy="756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Обеспечение общественного порядка и противодействие </a:t>
            </a:r>
            <a:r>
              <a:rPr lang="ru-RU" sz="1000" dirty="0" smtClean="0">
                <a:solidFill>
                  <a:schemeClr val="tx1"/>
                </a:solidFill>
              </a:rPr>
              <a:t>преступности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4,9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411413" y="2323181"/>
            <a:ext cx="2087562" cy="1404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Защита населения и территории муниципального образования «Город Псков» от чрезвычайных ситуаций и террористических угроз, обеспечение пожарной безопасности и безопасности людей на водных </a:t>
            </a:r>
            <a:r>
              <a:rPr lang="ru-RU" sz="1000" dirty="0" smtClean="0">
                <a:solidFill>
                  <a:schemeClr val="tx1"/>
                </a:solidFill>
              </a:rPr>
              <a:t>объектах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4,4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179388" y="5479176"/>
            <a:ext cx="2089150" cy="936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Поддержка социально ориентированных некоммерческих организаций и отдельных категорий </a:t>
            </a:r>
            <a:r>
              <a:rPr lang="ru-RU" sz="1000" dirty="0" smtClean="0">
                <a:solidFill>
                  <a:schemeClr val="tx1"/>
                </a:solidFill>
              </a:rPr>
              <a:t>граждан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8,5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6911974" y="3077976"/>
            <a:ext cx="2087563" cy="75600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Содействие экономическому развитию, </a:t>
            </a:r>
            <a:r>
              <a:rPr lang="ru-RU" sz="1000" dirty="0" smtClean="0">
                <a:solidFill>
                  <a:schemeClr val="tx1"/>
                </a:solidFill>
              </a:rPr>
              <a:t>инвестиционной деятельности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14,2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98455" y="908720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4682112" y="4813176"/>
            <a:ext cx="2087563" cy="70200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000" dirty="0">
                <a:solidFill>
                  <a:schemeClr val="tx1"/>
                </a:solidFill>
              </a:rPr>
              <a:t>современной городской среды </a:t>
            </a:r>
            <a:r>
              <a:rPr lang="ru-RU" sz="1000" dirty="0" smtClean="0">
                <a:solidFill>
                  <a:schemeClr val="tx1"/>
                </a:solidFill>
              </a:rPr>
              <a:t/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МО </a:t>
            </a:r>
            <a:r>
              <a:rPr lang="ru-RU" sz="1000" dirty="0">
                <a:solidFill>
                  <a:schemeClr val="tx1"/>
                </a:solidFill>
              </a:rPr>
              <a:t>«Город Псков</a:t>
            </a:r>
            <a:r>
              <a:rPr lang="ru-RU" sz="1000" dirty="0" smtClean="0">
                <a:solidFill>
                  <a:schemeClr val="tx1"/>
                </a:solidFill>
              </a:rPr>
              <a:t>»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54,8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4137" y="692696"/>
            <a:ext cx="91713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Расходы на муниципальные программы социальной направленности</a:t>
            </a:r>
            <a:endParaRPr lang="ru-RU" sz="20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942628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47845"/>
              </p:ext>
            </p:extLst>
          </p:nvPr>
        </p:nvGraphicFramePr>
        <p:xfrm>
          <a:off x="827584" y="1264543"/>
          <a:ext cx="7560840" cy="1928400"/>
        </p:xfrm>
        <a:graphic>
          <a:graphicData uri="http://schemas.openxmlformats.org/drawingml/2006/table">
            <a:tbl>
              <a:tblPr/>
              <a:tblGrid>
                <a:gridCol w="6231076"/>
                <a:gridCol w="1329764"/>
              </a:tblGrid>
              <a:tr h="23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Программа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Сумма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Образование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142,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3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Культура и туризм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Спорт и оздоровление детей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3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Обеспечение жильем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Поддержка НКО и отдельных категорий граждан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53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730830"/>
              </p:ext>
            </p:extLst>
          </p:nvPr>
        </p:nvGraphicFramePr>
        <p:xfrm>
          <a:off x="241300" y="2852936"/>
          <a:ext cx="8648700" cy="40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43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22531" y="548680"/>
            <a:ext cx="54545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Расходы на муниципальные программы </a:t>
            </a:r>
            <a:r>
              <a:rPr lang="en-US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отрасли ЖКХ и дорожного хозяйства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56376" y="942628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00401"/>
              </p:ext>
            </p:extLst>
          </p:nvPr>
        </p:nvGraphicFramePr>
        <p:xfrm>
          <a:off x="1259632" y="1412776"/>
          <a:ext cx="6696744" cy="1831440"/>
        </p:xfrm>
        <a:graphic>
          <a:graphicData uri="http://schemas.openxmlformats.org/drawingml/2006/table">
            <a:tbl>
              <a:tblPr/>
              <a:tblGrid>
                <a:gridCol w="5542133"/>
                <a:gridCol w="1154611"/>
              </a:tblGrid>
              <a:tr h="1098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Программа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Сумма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09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Развитие и содержание улично-дорожной сети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09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Благоустройство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09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Коммунальное хозяйство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09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Формирование современной городской среды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99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751,0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685659"/>
              </p:ext>
            </p:extLst>
          </p:nvPr>
        </p:nvGraphicFramePr>
        <p:xfrm>
          <a:off x="307975" y="3212976"/>
          <a:ext cx="8515350" cy="3600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81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/>
            <a:r>
              <a:rPr lang="ru-RU" b="1" dirty="0" smtClean="0">
                <a:solidFill>
                  <a:srgbClr val="502604"/>
                </a:solidFill>
              </a:rPr>
              <a:t>Отчет об исполнении бюджета города Пскова за 2018 год</a:t>
            </a:r>
            <a:endParaRPr lang="ru-RU" b="1" dirty="0">
              <a:solidFill>
                <a:srgbClr val="502604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solidFill>
                  <a:srgbClr val="502604"/>
                </a:solidFill>
              </a:rPr>
              <a:t>23 апреля 2019 года</a:t>
            </a:r>
            <a:endParaRPr lang="ru-RU" sz="1300" b="1" dirty="0">
              <a:solidFill>
                <a:srgbClr val="502604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33740" y="836712"/>
            <a:ext cx="6632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02604"/>
                </a:solidFill>
                <a:latin typeface="Arial" pitchFamily="34" charset="0"/>
                <a:cs typeface="Arial" pitchFamily="34" charset="0"/>
              </a:rPr>
              <a:t>Основные характеристики бюджета</a:t>
            </a:r>
            <a:endParaRPr lang="ru-RU" sz="2800" b="1" dirty="0">
              <a:solidFill>
                <a:srgbClr val="50260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98455" y="1484784"/>
            <a:ext cx="1072088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48361"/>
              </p:ext>
            </p:extLst>
          </p:nvPr>
        </p:nvGraphicFramePr>
        <p:xfrm>
          <a:off x="107503" y="1916832"/>
          <a:ext cx="8963042" cy="3867867"/>
        </p:xfrm>
        <a:graphic>
          <a:graphicData uri="http://schemas.openxmlformats.org/drawingml/2006/table">
            <a:tbl>
              <a:tblPr/>
              <a:tblGrid>
                <a:gridCol w="2111907"/>
                <a:gridCol w="1370227"/>
                <a:gridCol w="1370227"/>
                <a:gridCol w="1370227"/>
                <a:gridCol w="1370227"/>
                <a:gridCol w="1370227"/>
              </a:tblGrid>
              <a:tr h="864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Уточнённый бюджет на 2018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бюджета на 2018 год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бюджета на 2018 год в 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Исполнение 2018 в % к 2017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0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- 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3 838,6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5 678,1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4 665,9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82,2%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121,6%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91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1 695,6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1 786,0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1 704,4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95,4%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100,5%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1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2 143,0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3 892,1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2 961,5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76,1%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138,2%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0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РАСХОДЫ - всего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3 911,3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5 758,5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4 645,1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80,7%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118,8%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1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 (-) / ПРОФИЦИТ (+)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-72,7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-80,4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20,8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0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 (%)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5,60%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6,30%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5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711</Words>
  <Application>Microsoft Office PowerPoint</Application>
  <PresentationFormat>Экран (4:3)</PresentationFormat>
  <Paragraphs>215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46yPAIIIKA</dc:creator>
  <cp:lastModifiedBy>User</cp:lastModifiedBy>
  <cp:revision>218</cp:revision>
  <dcterms:created xsi:type="dcterms:W3CDTF">2014-12-10T03:09:55Z</dcterms:created>
  <dcterms:modified xsi:type="dcterms:W3CDTF">2019-04-23T12:29:51Z</dcterms:modified>
</cp:coreProperties>
</file>